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1" r:id="rId4"/>
    <p:sldId id="258" r:id="rId5"/>
    <p:sldId id="259" r:id="rId6"/>
    <p:sldId id="269" r:id="rId7"/>
    <p:sldId id="270" r:id="rId8"/>
    <p:sldId id="260" r:id="rId9"/>
    <p:sldId id="261" r:id="rId10"/>
    <p:sldId id="262" r:id="rId11"/>
    <p:sldId id="263" r:id="rId12"/>
    <p:sldId id="264" r:id="rId13"/>
    <p:sldId id="265" r:id="rId14"/>
    <p:sldId id="273" r:id="rId15"/>
    <p:sldId id="266"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FC6662-B5D4-4C89-F406-1CED1CF00E2E}" v="114" dt="2024-11-22T03:26:56.094"/>
    <p1510:client id="{F9BB4E4F-CD6E-46FC-BA4A-D4BB21DB4AD7}" v="38" dt="2024-11-22T03:07:56.8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7AD697-0EA1-4D20-A855-1141BD0FD0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649908-5C0C-4D36-B5D3-F14DB016C444}">
      <dgm:prSet/>
      <dgm:spPr/>
      <dgm:t>
        <a:bodyPr/>
        <a:lstStyle/>
        <a:p>
          <a:r>
            <a:rPr lang="en-US" b="1"/>
            <a:t>Efficient Data Processing</a:t>
          </a:r>
          <a:endParaRPr lang="en-US"/>
        </a:p>
      </dgm:t>
    </dgm:pt>
    <dgm:pt modelId="{5EB06127-7C95-4066-AD44-87287855B5F4}" type="parTrans" cxnId="{1AF5A58D-618A-452A-A784-833FDF9BE6DA}">
      <dgm:prSet/>
      <dgm:spPr/>
      <dgm:t>
        <a:bodyPr/>
        <a:lstStyle/>
        <a:p>
          <a:endParaRPr lang="en-US"/>
        </a:p>
      </dgm:t>
    </dgm:pt>
    <dgm:pt modelId="{02F927C1-1F1A-4F59-8834-69E7D79A9264}" type="sibTrans" cxnId="{1AF5A58D-618A-452A-A784-833FDF9BE6DA}">
      <dgm:prSet/>
      <dgm:spPr/>
      <dgm:t>
        <a:bodyPr/>
        <a:lstStyle/>
        <a:p>
          <a:endParaRPr lang="en-US"/>
        </a:p>
      </dgm:t>
    </dgm:pt>
    <dgm:pt modelId="{C53B3F63-2FBA-4998-AEC9-0ABFC9C5AF84}">
      <dgm:prSet/>
      <dgm:spPr/>
      <dgm:t>
        <a:bodyPr/>
        <a:lstStyle/>
        <a:p>
          <a:r>
            <a:rPr lang="en-US"/>
            <a:t>Used </a:t>
          </a:r>
          <a:r>
            <a:rPr lang="en-US" b="1"/>
            <a:t>PySpark DataFrames</a:t>
          </a:r>
          <a:r>
            <a:rPr lang="en-US"/>
            <a:t> for loading and cleaning Spotify data (11,656 songs).</a:t>
          </a:r>
        </a:p>
      </dgm:t>
    </dgm:pt>
    <dgm:pt modelId="{9AF7143E-1A94-4422-9E64-946C2000D25E}" type="parTrans" cxnId="{571689E0-4FAA-4A3E-9275-F304A4634CB8}">
      <dgm:prSet/>
      <dgm:spPr/>
      <dgm:t>
        <a:bodyPr/>
        <a:lstStyle/>
        <a:p>
          <a:endParaRPr lang="en-US"/>
        </a:p>
      </dgm:t>
    </dgm:pt>
    <dgm:pt modelId="{0A16AF95-FF7A-4983-BCA2-EFA0F8C02D80}" type="sibTrans" cxnId="{571689E0-4FAA-4A3E-9275-F304A4634CB8}">
      <dgm:prSet/>
      <dgm:spPr/>
      <dgm:t>
        <a:bodyPr/>
        <a:lstStyle/>
        <a:p>
          <a:endParaRPr lang="en-US"/>
        </a:p>
      </dgm:t>
    </dgm:pt>
    <dgm:pt modelId="{2DA77E49-0F4C-4C60-A791-2B276603612E}">
      <dgm:prSet/>
      <dgm:spPr/>
      <dgm:t>
        <a:bodyPr/>
        <a:lstStyle/>
        <a:p>
          <a:r>
            <a:rPr lang="en-US"/>
            <a:t>Leveraged </a:t>
          </a:r>
          <a:r>
            <a:rPr lang="en-US" b="1"/>
            <a:t>distributed computing</a:t>
          </a:r>
          <a:r>
            <a:rPr lang="en-US"/>
            <a:t> to speed up data processing across cluster nodes.</a:t>
          </a:r>
        </a:p>
      </dgm:t>
    </dgm:pt>
    <dgm:pt modelId="{6875B499-5683-428D-96AC-3EF36AEECE45}" type="parTrans" cxnId="{DC6A399C-410F-42AA-AD85-F510CC2AC21D}">
      <dgm:prSet/>
      <dgm:spPr/>
      <dgm:t>
        <a:bodyPr/>
        <a:lstStyle/>
        <a:p>
          <a:endParaRPr lang="en-US"/>
        </a:p>
      </dgm:t>
    </dgm:pt>
    <dgm:pt modelId="{8DA42095-BE26-4F2C-AA60-7E484376E521}" type="sibTrans" cxnId="{DC6A399C-410F-42AA-AD85-F510CC2AC21D}">
      <dgm:prSet/>
      <dgm:spPr/>
      <dgm:t>
        <a:bodyPr/>
        <a:lstStyle/>
        <a:p>
          <a:endParaRPr lang="en-US"/>
        </a:p>
      </dgm:t>
    </dgm:pt>
    <dgm:pt modelId="{058E54E2-13BE-42AC-A52F-60969C9E1161}">
      <dgm:prSet/>
      <dgm:spPr/>
      <dgm:t>
        <a:bodyPr/>
        <a:lstStyle/>
        <a:p>
          <a:r>
            <a:rPr lang="en-US" b="1"/>
            <a:t>Machine Learning with PySpark MLlib</a:t>
          </a:r>
          <a:endParaRPr lang="en-US"/>
        </a:p>
      </dgm:t>
    </dgm:pt>
    <dgm:pt modelId="{CC75606F-38A0-4DD8-8340-88A54E897AA5}" type="parTrans" cxnId="{A3608F0E-358F-448F-AC13-074B5ED675F5}">
      <dgm:prSet/>
      <dgm:spPr/>
      <dgm:t>
        <a:bodyPr/>
        <a:lstStyle/>
        <a:p>
          <a:endParaRPr lang="en-US"/>
        </a:p>
      </dgm:t>
    </dgm:pt>
    <dgm:pt modelId="{326775EE-AF85-4503-A8BB-EA5283724440}" type="sibTrans" cxnId="{A3608F0E-358F-448F-AC13-074B5ED675F5}">
      <dgm:prSet/>
      <dgm:spPr/>
      <dgm:t>
        <a:bodyPr/>
        <a:lstStyle/>
        <a:p>
          <a:endParaRPr lang="en-US"/>
        </a:p>
      </dgm:t>
    </dgm:pt>
    <dgm:pt modelId="{8781CC70-26F3-4AC1-B333-DA159AFD186C}">
      <dgm:prSet/>
      <dgm:spPr/>
      <dgm:t>
        <a:bodyPr/>
        <a:lstStyle/>
        <a:p>
          <a:r>
            <a:rPr lang="en-US"/>
            <a:t>Applied </a:t>
          </a:r>
          <a:r>
            <a:rPr lang="en-US" b="1"/>
            <a:t>Linear Regression</a:t>
          </a:r>
          <a:r>
            <a:rPr lang="en-US"/>
            <a:t> and </a:t>
          </a:r>
          <a:r>
            <a:rPr lang="en-US" b="1"/>
            <a:t>Random Forest</a:t>
          </a:r>
          <a:r>
            <a:rPr lang="en-US"/>
            <a:t> models to predict song popularity.</a:t>
          </a:r>
        </a:p>
      </dgm:t>
    </dgm:pt>
    <dgm:pt modelId="{63951E2A-3755-4D5B-A7F2-34F75A076563}" type="parTrans" cxnId="{CEAEBE86-34FE-4B24-921C-A5EEC59A848B}">
      <dgm:prSet/>
      <dgm:spPr/>
      <dgm:t>
        <a:bodyPr/>
        <a:lstStyle/>
        <a:p>
          <a:endParaRPr lang="en-US"/>
        </a:p>
      </dgm:t>
    </dgm:pt>
    <dgm:pt modelId="{51F48D60-AA14-4119-B0AD-9C264CD13E4C}" type="sibTrans" cxnId="{CEAEBE86-34FE-4B24-921C-A5EEC59A848B}">
      <dgm:prSet/>
      <dgm:spPr/>
      <dgm:t>
        <a:bodyPr/>
        <a:lstStyle/>
        <a:p>
          <a:endParaRPr lang="en-US"/>
        </a:p>
      </dgm:t>
    </dgm:pt>
    <dgm:pt modelId="{6B91F023-3BEC-48A8-A9E6-85E288E271C2}">
      <dgm:prSet/>
      <dgm:spPr/>
      <dgm:t>
        <a:bodyPr/>
        <a:lstStyle/>
        <a:p>
          <a:r>
            <a:rPr lang="en-US"/>
            <a:t>Utilized </a:t>
          </a:r>
          <a:r>
            <a:rPr lang="en-US" b="1"/>
            <a:t>K-Means Clustering</a:t>
          </a:r>
          <a:r>
            <a:rPr lang="en-US"/>
            <a:t> and </a:t>
          </a:r>
          <a:r>
            <a:rPr lang="en-US" b="1"/>
            <a:t>PCA</a:t>
          </a:r>
          <a:r>
            <a:rPr lang="en-US"/>
            <a:t> for song grouping and dimensionality reduction</a:t>
          </a:r>
        </a:p>
      </dgm:t>
    </dgm:pt>
    <dgm:pt modelId="{560BC961-03AE-40FD-A745-B0A90736A9E5}" type="parTrans" cxnId="{610FAC7D-5FF7-4231-83F6-B625E0284A2A}">
      <dgm:prSet/>
      <dgm:spPr/>
      <dgm:t>
        <a:bodyPr/>
        <a:lstStyle/>
        <a:p>
          <a:endParaRPr lang="en-US"/>
        </a:p>
      </dgm:t>
    </dgm:pt>
    <dgm:pt modelId="{12CE5021-E146-4A1A-A47A-D2E62C87960B}" type="sibTrans" cxnId="{610FAC7D-5FF7-4231-83F6-B625E0284A2A}">
      <dgm:prSet/>
      <dgm:spPr/>
      <dgm:t>
        <a:bodyPr/>
        <a:lstStyle/>
        <a:p>
          <a:endParaRPr lang="en-US"/>
        </a:p>
      </dgm:t>
    </dgm:pt>
    <dgm:pt modelId="{E78955C2-2622-4CFC-AEC5-01D335F8A045}" type="pres">
      <dgm:prSet presAssocID="{827AD697-0EA1-4D20-A855-1141BD0FD0E3}" presName="root" presStyleCnt="0">
        <dgm:presLayoutVars>
          <dgm:dir/>
          <dgm:resizeHandles val="exact"/>
        </dgm:presLayoutVars>
      </dgm:prSet>
      <dgm:spPr/>
    </dgm:pt>
    <dgm:pt modelId="{A3D124FB-CE92-4B35-9E54-B4780FAF59AB}" type="pres">
      <dgm:prSet presAssocID="{6D649908-5C0C-4D36-B5D3-F14DB016C444}" presName="compNode" presStyleCnt="0"/>
      <dgm:spPr/>
    </dgm:pt>
    <dgm:pt modelId="{8B58C070-5931-48B4-862E-0766B24AAFBC}" type="pres">
      <dgm:prSet presAssocID="{6D649908-5C0C-4D36-B5D3-F14DB016C444}" presName="bgRect" presStyleLbl="bgShp" presStyleIdx="0" presStyleCnt="6"/>
      <dgm:spPr/>
    </dgm:pt>
    <dgm:pt modelId="{93EC2AC8-43D8-4B70-B52E-AA171A1E63FE}" type="pres">
      <dgm:prSet presAssocID="{6D649908-5C0C-4D36-B5D3-F14DB016C44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F56EFF3B-5B81-4D32-B919-19CE831F5D71}" type="pres">
      <dgm:prSet presAssocID="{6D649908-5C0C-4D36-B5D3-F14DB016C444}" presName="spaceRect" presStyleCnt="0"/>
      <dgm:spPr/>
    </dgm:pt>
    <dgm:pt modelId="{FD126430-9673-498F-B6E1-8EF351C126F2}" type="pres">
      <dgm:prSet presAssocID="{6D649908-5C0C-4D36-B5D3-F14DB016C444}" presName="parTx" presStyleLbl="revTx" presStyleIdx="0" presStyleCnt="6">
        <dgm:presLayoutVars>
          <dgm:chMax val="0"/>
          <dgm:chPref val="0"/>
        </dgm:presLayoutVars>
      </dgm:prSet>
      <dgm:spPr/>
    </dgm:pt>
    <dgm:pt modelId="{19ADA74B-6768-4793-A316-6D2A199FF289}" type="pres">
      <dgm:prSet presAssocID="{02F927C1-1F1A-4F59-8834-69E7D79A9264}" presName="sibTrans" presStyleCnt="0"/>
      <dgm:spPr/>
    </dgm:pt>
    <dgm:pt modelId="{D695579A-2DCA-4BAC-9B87-E03770C8045F}" type="pres">
      <dgm:prSet presAssocID="{C53B3F63-2FBA-4998-AEC9-0ABFC9C5AF84}" presName="compNode" presStyleCnt="0"/>
      <dgm:spPr/>
    </dgm:pt>
    <dgm:pt modelId="{E1875711-2B75-4C95-BD87-E5B474DA9337}" type="pres">
      <dgm:prSet presAssocID="{C53B3F63-2FBA-4998-AEC9-0ABFC9C5AF84}" presName="bgRect" presStyleLbl="bgShp" presStyleIdx="1" presStyleCnt="6"/>
      <dgm:spPr/>
    </dgm:pt>
    <dgm:pt modelId="{93E0E5E1-E986-4A00-94B4-B54316A6BB36}" type="pres">
      <dgm:prSet presAssocID="{C53B3F63-2FBA-4998-AEC9-0ABFC9C5AF8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J"/>
        </a:ext>
      </dgm:extLst>
    </dgm:pt>
    <dgm:pt modelId="{128623CC-7C5D-46E8-AF94-02EDA94A4412}" type="pres">
      <dgm:prSet presAssocID="{C53B3F63-2FBA-4998-AEC9-0ABFC9C5AF84}" presName="spaceRect" presStyleCnt="0"/>
      <dgm:spPr/>
    </dgm:pt>
    <dgm:pt modelId="{4F208367-A097-43D1-B14B-BC57D9E427D6}" type="pres">
      <dgm:prSet presAssocID="{C53B3F63-2FBA-4998-AEC9-0ABFC9C5AF84}" presName="parTx" presStyleLbl="revTx" presStyleIdx="1" presStyleCnt="6">
        <dgm:presLayoutVars>
          <dgm:chMax val="0"/>
          <dgm:chPref val="0"/>
        </dgm:presLayoutVars>
      </dgm:prSet>
      <dgm:spPr/>
    </dgm:pt>
    <dgm:pt modelId="{BC17650E-C367-4F91-95C9-F1FDBAD200B7}" type="pres">
      <dgm:prSet presAssocID="{0A16AF95-FF7A-4983-BCA2-EFA0F8C02D80}" presName="sibTrans" presStyleCnt="0"/>
      <dgm:spPr/>
    </dgm:pt>
    <dgm:pt modelId="{898B2DAA-CEBC-4DFB-A534-64FFC777F190}" type="pres">
      <dgm:prSet presAssocID="{2DA77E49-0F4C-4C60-A791-2B276603612E}" presName="compNode" presStyleCnt="0"/>
      <dgm:spPr/>
    </dgm:pt>
    <dgm:pt modelId="{922DD524-0599-48D4-A225-21F0BC612E15}" type="pres">
      <dgm:prSet presAssocID="{2DA77E49-0F4C-4C60-A791-2B276603612E}" presName="bgRect" presStyleLbl="bgShp" presStyleIdx="2" presStyleCnt="6"/>
      <dgm:spPr/>
    </dgm:pt>
    <dgm:pt modelId="{C8804C00-B1D3-4F52-9CC6-AB140C4B3F62}" type="pres">
      <dgm:prSet presAssocID="{2DA77E49-0F4C-4C60-A791-2B276603612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08280250-48F9-4B88-8C44-84DF7B9129A7}" type="pres">
      <dgm:prSet presAssocID="{2DA77E49-0F4C-4C60-A791-2B276603612E}" presName="spaceRect" presStyleCnt="0"/>
      <dgm:spPr/>
    </dgm:pt>
    <dgm:pt modelId="{D8426A11-4912-4288-B617-B6BA71305623}" type="pres">
      <dgm:prSet presAssocID="{2DA77E49-0F4C-4C60-A791-2B276603612E}" presName="parTx" presStyleLbl="revTx" presStyleIdx="2" presStyleCnt="6">
        <dgm:presLayoutVars>
          <dgm:chMax val="0"/>
          <dgm:chPref val="0"/>
        </dgm:presLayoutVars>
      </dgm:prSet>
      <dgm:spPr/>
    </dgm:pt>
    <dgm:pt modelId="{9432CC49-E7C5-4C19-8768-1DAE173D7725}" type="pres">
      <dgm:prSet presAssocID="{8DA42095-BE26-4F2C-AA60-7E484376E521}" presName="sibTrans" presStyleCnt="0"/>
      <dgm:spPr/>
    </dgm:pt>
    <dgm:pt modelId="{B198F8E4-34D7-4D59-84F6-7C9BDADCA01A}" type="pres">
      <dgm:prSet presAssocID="{058E54E2-13BE-42AC-A52F-60969C9E1161}" presName="compNode" presStyleCnt="0"/>
      <dgm:spPr/>
    </dgm:pt>
    <dgm:pt modelId="{1A517E05-641D-4FF7-A0E9-54CE3F99D5ED}" type="pres">
      <dgm:prSet presAssocID="{058E54E2-13BE-42AC-A52F-60969C9E1161}" presName="bgRect" presStyleLbl="bgShp" presStyleIdx="3" presStyleCnt="6"/>
      <dgm:spPr/>
    </dgm:pt>
    <dgm:pt modelId="{11323B04-E65F-4981-886B-441025E03840}" type="pres">
      <dgm:prSet presAssocID="{058E54E2-13BE-42AC-A52F-60969C9E116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440EE43E-A9E5-4152-A305-D5BE10DD276F}" type="pres">
      <dgm:prSet presAssocID="{058E54E2-13BE-42AC-A52F-60969C9E1161}" presName="spaceRect" presStyleCnt="0"/>
      <dgm:spPr/>
    </dgm:pt>
    <dgm:pt modelId="{3293CBCA-1D7A-4924-AFE0-23EBA04E2266}" type="pres">
      <dgm:prSet presAssocID="{058E54E2-13BE-42AC-A52F-60969C9E1161}" presName="parTx" presStyleLbl="revTx" presStyleIdx="3" presStyleCnt="6">
        <dgm:presLayoutVars>
          <dgm:chMax val="0"/>
          <dgm:chPref val="0"/>
        </dgm:presLayoutVars>
      </dgm:prSet>
      <dgm:spPr/>
    </dgm:pt>
    <dgm:pt modelId="{B0ACF822-DB0E-47AA-99AB-17A34AF59881}" type="pres">
      <dgm:prSet presAssocID="{326775EE-AF85-4503-A8BB-EA5283724440}" presName="sibTrans" presStyleCnt="0"/>
      <dgm:spPr/>
    </dgm:pt>
    <dgm:pt modelId="{E158B46F-6380-40ED-B68E-030DE0239ECA}" type="pres">
      <dgm:prSet presAssocID="{8781CC70-26F3-4AC1-B333-DA159AFD186C}" presName="compNode" presStyleCnt="0"/>
      <dgm:spPr/>
    </dgm:pt>
    <dgm:pt modelId="{99D85C6F-CC0C-4EAB-A8FE-349AD26D9BED}" type="pres">
      <dgm:prSet presAssocID="{8781CC70-26F3-4AC1-B333-DA159AFD186C}" presName="bgRect" presStyleLbl="bgShp" presStyleIdx="4" presStyleCnt="6"/>
      <dgm:spPr/>
    </dgm:pt>
    <dgm:pt modelId="{21688A87-B580-4DD3-BCEF-78E90E798B13}" type="pres">
      <dgm:prSet presAssocID="{8781CC70-26F3-4AC1-B333-DA159AFD186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eciduous tree"/>
        </a:ext>
      </dgm:extLst>
    </dgm:pt>
    <dgm:pt modelId="{2277F4C8-3E1D-4769-AFEA-1A14A9B8077B}" type="pres">
      <dgm:prSet presAssocID="{8781CC70-26F3-4AC1-B333-DA159AFD186C}" presName="spaceRect" presStyleCnt="0"/>
      <dgm:spPr/>
    </dgm:pt>
    <dgm:pt modelId="{C1F16CCE-EE48-4ECD-9594-96DD26FD25F0}" type="pres">
      <dgm:prSet presAssocID="{8781CC70-26F3-4AC1-B333-DA159AFD186C}" presName="parTx" presStyleLbl="revTx" presStyleIdx="4" presStyleCnt="6">
        <dgm:presLayoutVars>
          <dgm:chMax val="0"/>
          <dgm:chPref val="0"/>
        </dgm:presLayoutVars>
      </dgm:prSet>
      <dgm:spPr/>
    </dgm:pt>
    <dgm:pt modelId="{8994FA02-4267-476A-9A55-1DC41A7772F7}" type="pres">
      <dgm:prSet presAssocID="{51F48D60-AA14-4119-B0AD-9C264CD13E4C}" presName="sibTrans" presStyleCnt="0"/>
      <dgm:spPr/>
    </dgm:pt>
    <dgm:pt modelId="{7BCBF96B-4A6E-4A67-B87E-C5C750967E8F}" type="pres">
      <dgm:prSet presAssocID="{6B91F023-3BEC-48A8-A9E6-85E288E271C2}" presName="compNode" presStyleCnt="0"/>
      <dgm:spPr/>
    </dgm:pt>
    <dgm:pt modelId="{2DEB1E6E-C6C1-4FDB-ABA6-BC7CF59683D5}" type="pres">
      <dgm:prSet presAssocID="{6B91F023-3BEC-48A8-A9E6-85E288E271C2}" presName="bgRect" presStyleLbl="bgShp" presStyleIdx="5" presStyleCnt="6"/>
      <dgm:spPr/>
    </dgm:pt>
    <dgm:pt modelId="{3B7D741B-9C4A-4C2B-8822-B46FEBDCC7CE}" type="pres">
      <dgm:prSet presAssocID="{6B91F023-3BEC-48A8-A9E6-85E288E271C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Doctor"/>
        </a:ext>
      </dgm:extLst>
    </dgm:pt>
    <dgm:pt modelId="{8E23EFB2-3F79-4EC2-B197-6C2B37F3963D}" type="pres">
      <dgm:prSet presAssocID="{6B91F023-3BEC-48A8-A9E6-85E288E271C2}" presName="spaceRect" presStyleCnt="0"/>
      <dgm:spPr/>
    </dgm:pt>
    <dgm:pt modelId="{ED73EBE9-F500-4138-8ED5-A216BA345332}" type="pres">
      <dgm:prSet presAssocID="{6B91F023-3BEC-48A8-A9E6-85E288E271C2}" presName="parTx" presStyleLbl="revTx" presStyleIdx="5" presStyleCnt="6">
        <dgm:presLayoutVars>
          <dgm:chMax val="0"/>
          <dgm:chPref val="0"/>
        </dgm:presLayoutVars>
      </dgm:prSet>
      <dgm:spPr/>
    </dgm:pt>
  </dgm:ptLst>
  <dgm:cxnLst>
    <dgm:cxn modelId="{A3608F0E-358F-448F-AC13-074B5ED675F5}" srcId="{827AD697-0EA1-4D20-A855-1141BD0FD0E3}" destId="{058E54E2-13BE-42AC-A52F-60969C9E1161}" srcOrd="3" destOrd="0" parTransId="{CC75606F-38A0-4DD8-8340-88A54E897AA5}" sibTransId="{326775EE-AF85-4503-A8BB-EA5283724440}"/>
    <dgm:cxn modelId="{6D53E517-0C4D-4AE9-B577-51605F3049F4}" type="presOf" srcId="{8781CC70-26F3-4AC1-B333-DA159AFD186C}" destId="{C1F16CCE-EE48-4ECD-9594-96DD26FD25F0}" srcOrd="0" destOrd="0" presId="urn:microsoft.com/office/officeart/2018/2/layout/IconVerticalSolidList"/>
    <dgm:cxn modelId="{64F29637-F5D7-4879-84AE-0D155C5575CF}" type="presOf" srcId="{C53B3F63-2FBA-4998-AEC9-0ABFC9C5AF84}" destId="{4F208367-A097-43D1-B14B-BC57D9E427D6}" srcOrd="0" destOrd="0" presId="urn:microsoft.com/office/officeart/2018/2/layout/IconVerticalSolidList"/>
    <dgm:cxn modelId="{B4402E4E-B60D-45C8-A70F-878A08823ACE}" type="presOf" srcId="{6D649908-5C0C-4D36-B5D3-F14DB016C444}" destId="{FD126430-9673-498F-B6E1-8EF351C126F2}" srcOrd="0" destOrd="0" presId="urn:microsoft.com/office/officeart/2018/2/layout/IconVerticalSolidList"/>
    <dgm:cxn modelId="{610FAC7D-5FF7-4231-83F6-B625E0284A2A}" srcId="{827AD697-0EA1-4D20-A855-1141BD0FD0E3}" destId="{6B91F023-3BEC-48A8-A9E6-85E288E271C2}" srcOrd="5" destOrd="0" parTransId="{560BC961-03AE-40FD-A745-B0A90736A9E5}" sibTransId="{12CE5021-E146-4A1A-A47A-D2E62C87960B}"/>
    <dgm:cxn modelId="{CEAEBE86-34FE-4B24-921C-A5EEC59A848B}" srcId="{827AD697-0EA1-4D20-A855-1141BD0FD0E3}" destId="{8781CC70-26F3-4AC1-B333-DA159AFD186C}" srcOrd="4" destOrd="0" parTransId="{63951E2A-3755-4D5B-A7F2-34F75A076563}" sibTransId="{51F48D60-AA14-4119-B0AD-9C264CD13E4C}"/>
    <dgm:cxn modelId="{1AF5A58D-618A-452A-A784-833FDF9BE6DA}" srcId="{827AD697-0EA1-4D20-A855-1141BD0FD0E3}" destId="{6D649908-5C0C-4D36-B5D3-F14DB016C444}" srcOrd="0" destOrd="0" parTransId="{5EB06127-7C95-4066-AD44-87287855B5F4}" sibTransId="{02F927C1-1F1A-4F59-8834-69E7D79A9264}"/>
    <dgm:cxn modelId="{C2858793-BA7A-42BC-8CA4-C22E662C7B94}" type="presOf" srcId="{6B91F023-3BEC-48A8-A9E6-85E288E271C2}" destId="{ED73EBE9-F500-4138-8ED5-A216BA345332}" srcOrd="0" destOrd="0" presId="urn:microsoft.com/office/officeart/2018/2/layout/IconVerticalSolidList"/>
    <dgm:cxn modelId="{D2FB1394-4DEC-49FA-8109-43D394B0ED59}" type="presOf" srcId="{2DA77E49-0F4C-4C60-A791-2B276603612E}" destId="{D8426A11-4912-4288-B617-B6BA71305623}" srcOrd="0" destOrd="0" presId="urn:microsoft.com/office/officeart/2018/2/layout/IconVerticalSolidList"/>
    <dgm:cxn modelId="{DC6A399C-410F-42AA-AD85-F510CC2AC21D}" srcId="{827AD697-0EA1-4D20-A855-1141BD0FD0E3}" destId="{2DA77E49-0F4C-4C60-A791-2B276603612E}" srcOrd="2" destOrd="0" parTransId="{6875B499-5683-428D-96AC-3EF36AEECE45}" sibTransId="{8DA42095-BE26-4F2C-AA60-7E484376E521}"/>
    <dgm:cxn modelId="{571689E0-4FAA-4A3E-9275-F304A4634CB8}" srcId="{827AD697-0EA1-4D20-A855-1141BD0FD0E3}" destId="{C53B3F63-2FBA-4998-AEC9-0ABFC9C5AF84}" srcOrd="1" destOrd="0" parTransId="{9AF7143E-1A94-4422-9E64-946C2000D25E}" sibTransId="{0A16AF95-FF7A-4983-BCA2-EFA0F8C02D80}"/>
    <dgm:cxn modelId="{7304CCED-6DAD-4C6B-9065-E2743CA25DD7}" type="presOf" srcId="{058E54E2-13BE-42AC-A52F-60969C9E1161}" destId="{3293CBCA-1D7A-4924-AFE0-23EBA04E2266}" srcOrd="0" destOrd="0" presId="urn:microsoft.com/office/officeart/2018/2/layout/IconVerticalSolidList"/>
    <dgm:cxn modelId="{4BF7D8F2-9737-49F0-8219-414FF749B444}" type="presOf" srcId="{827AD697-0EA1-4D20-A855-1141BD0FD0E3}" destId="{E78955C2-2622-4CFC-AEC5-01D335F8A045}" srcOrd="0" destOrd="0" presId="urn:microsoft.com/office/officeart/2018/2/layout/IconVerticalSolidList"/>
    <dgm:cxn modelId="{6B444F21-F333-4A62-BB46-A917A3CF083C}" type="presParOf" srcId="{E78955C2-2622-4CFC-AEC5-01D335F8A045}" destId="{A3D124FB-CE92-4B35-9E54-B4780FAF59AB}" srcOrd="0" destOrd="0" presId="urn:microsoft.com/office/officeart/2018/2/layout/IconVerticalSolidList"/>
    <dgm:cxn modelId="{42F84FE1-6556-48A4-9FD9-21F8D08AE893}" type="presParOf" srcId="{A3D124FB-CE92-4B35-9E54-B4780FAF59AB}" destId="{8B58C070-5931-48B4-862E-0766B24AAFBC}" srcOrd="0" destOrd="0" presId="urn:microsoft.com/office/officeart/2018/2/layout/IconVerticalSolidList"/>
    <dgm:cxn modelId="{04AA8B5E-7D63-42E3-9917-A9412BCBC8B0}" type="presParOf" srcId="{A3D124FB-CE92-4B35-9E54-B4780FAF59AB}" destId="{93EC2AC8-43D8-4B70-B52E-AA171A1E63FE}" srcOrd="1" destOrd="0" presId="urn:microsoft.com/office/officeart/2018/2/layout/IconVerticalSolidList"/>
    <dgm:cxn modelId="{007D2722-9178-4547-ACFD-4E5F305B71F0}" type="presParOf" srcId="{A3D124FB-CE92-4B35-9E54-B4780FAF59AB}" destId="{F56EFF3B-5B81-4D32-B919-19CE831F5D71}" srcOrd="2" destOrd="0" presId="urn:microsoft.com/office/officeart/2018/2/layout/IconVerticalSolidList"/>
    <dgm:cxn modelId="{9D7CE14A-D2D4-404E-BFA7-9BFA02D36A35}" type="presParOf" srcId="{A3D124FB-CE92-4B35-9E54-B4780FAF59AB}" destId="{FD126430-9673-498F-B6E1-8EF351C126F2}" srcOrd="3" destOrd="0" presId="urn:microsoft.com/office/officeart/2018/2/layout/IconVerticalSolidList"/>
    <dgm:cxn modelId="{529DE3D9-9768-4E1F-87AC-573F8A7629A9}" type="presParOf" srcId="{E78955C2-2622-4CFC-AEC5-01D335F8A045}" destId="{19ADA74B-6768-4793-A316-6D2A199FF289}" srcOrd="1" destOrd="0" presId="urn:microsoft.com/office/officeart/2018/2/layout/IconVerticalSolidList"/>
    <dgm:cxn modelId="{3BD465F8-B63A-49A4-A573-47A4636E8219}" type="presParOf" srcId="{E78955C2-2622-4CFC-AEC5-01D335F8A045}" destId="{D695579A-2DCA-4BAC-9B87-E03770C8045F}" srcOrd="2" destOrd="0" presId="urn:microsoft.com/office/officeart/2018/2/layout/IconVerticalSolidList"/>
    <dgm:cxn modelId="{3ED46A18-9171-416B-9498-E7A058AB6BB6}" type="presParOf" srcId="{D695579A-2DCA-4BAC-9B87-E03770C8045F}" destId="{E1875711-2B75-4C95-BD87-E5B474DA9337}" srcOrd="0" destOrd="0" presId="urn:microsoft.com/office/officeart/2018/2/layout/IconVerticalSolidList"/>
    <dgm:cxn modelId="{397887E8-A3D1-4BB6-8C5E-69F0F55FC162}" type="presParOf" srcId="{D695579A-2DCA-4BAC-9B87-E03770C8045F}" destId="{93E0E5E1-E986-4A00-94B4-B54316A6BB36}" srcOrd="1" destOrd="0" presId="urn:microsoft.com/office/officeart/2018/2/layout/IconVerticalSolidList"/>
    <dgm:cxn modelId="{A7257EE3-FF46-46AA-91D4-E0C1CDA7E04D}" type="presParOf" srcId="{D695579A-2DCA-4BAC-9B87-E03770C8045F}" destId="{128623CC-7C5D-46E8-AF94-02EDA94A4412}" srcOrd="2" destOrd="0" presId="urn:microsoft.com/office/officeart/2018/2/layout/IconVerticalSolidList"/>
    <dgm:cxn modelId="{67069386-34F2-4207-8B78-C79A4356E96A}" type="presParOf" srcId="{D695579A-2DCA-4BAC-9B87-E03770C8045F}" destId="{4F208367-A097-43D1-B14B-BC57D9E427D6}" srcOrd="3" destOrd="0" presId="urn:microsoft.com/office/officeart/2018/2/layout/IconVerticalSolidList"/>
    <dgm:cxn modelId="{9A3E2C88-14E8-48FC-BBE3-DF993DBE0703}" type="presParOf" srcId="{E78955C2-2622-4CFC-AEC5-01D335F8A045}" destId="{BC17650E-C367-4F91-95C9-F1FDBAD200B7}" srcOrd="3" destOrd="0" presId="urn:microsoft.com/office/officeart/2018/2/layout/IconVerticalSolidList"/>
    <dgm:cxn modelId="{D008B579-FA95-44AD-A3EE-D442E02652F6}" type="presParOf" srcId="{E78955C2-2622-4CFC-AEC5-01D335F8A045}" destId="{898B2DAA-CEBC-4DFB-A534-64FFC777F190}" srcOrd="4" destOrd="0" presId="urn:microsoft.com/office/officeart/2018/2/layout/IconVerticalSolidList"/>
    <dgm:cxn modelId="{11AE651B-F44F-4607-A651-89622F4264C1}" type="presParOf" srcId="{898B2DAA-CEBC-4DFB-A534-64FFC777F190}" destId="{922DD524-0599-48D4-A225-21F0BC612E15}" srcOrd="0" destOrd="0" presId="urn:microsoft.com/office/officeart/2018/2/layout/IconVerticalSolidList"/>
    <dgm:cxn modelId="{0AD07B98-32B4-48EB-8C45-4CC56657E03F}" type="presParOf" srcId="{898B2DAA-CEBC-4DFB-A534-64FFC777F190}" destId="{C8804C00-B1D3-4F52-9CC6-AB140C4B3F62}" srcOrd="1" destOrd="0" presId="urn:microsoft.com/office/officeart/2018/2/layout/IconVerticalSolidList"/>
    <dgm:cxn modelId="{B0674BC4-9463-43C9-B88D-5C68E0E2BFCF}" type="presParOf" srcId="{898B2DAA-CEBC-4DFB-A534-64FFC777F190}" destId="{08280250-48F9-4B88-8C44-84DF7B9129A7}" srcOrd="2" destOrd="0" presId="urn:microsoft.com/office/officeart/2018/2/layout/IconVerticalSolidList"/>
    <dgm:cxn modelId="{D6A7574A-C368-4C0B-A1E4-912FEA833321}" type="presParOf" srcId="{898B2DAA-CEBC-4DFB-A534-64FFC777F190}" destId="{D8426A11-4912-4288-B617-B6BA71305623}" srcOrd="3" destOrd="0" presId="urn:microsoft.com/office/officeart/2018/2/layout/IconVerticalSolidList"/>
    <dgm:cxn modelId="{8707FC54-0037-4141-A50E-4904FD157921}" type="presParOf" srcId="{E78955C2-2622-4CFC-AEC5-01D335F8A045}" destId="{9432CC49-E7C5-4C19-8768-1DAE173D7725}" srcOrd="5" destOrd="0" presId="urn:microsoft.com/office/officeart/2018/2/layout/IconVerticalSolidList"/>
    <dgm:cxn modelId="{2501C0FA-8516-40F0-9CA8-63531635B5F6}" type="presParOf" srcId="{E78955C2-2622-4CFC-AEC5-01D335F8A045}" destId="{B198F8E4-34D7-4D59-84F6-7C9BDADCA01A}" srcOrd="6" destOrd="0" presId="urn:microsoft.com/office/officeart/2018/2/layout/IconVerticalSolidList"/>
    <dgm:cxn modelId="{2AE6604F-9FB5-4926-8BB1-3530FFF64A65}" type="presParOf" srcId="{B198F8E4-34D7-4D59-84F6-7C9BDADCA01A}" destId="{1A517E05-641D-4FF7-A0E9-54CE3F99D5ED}" srcOrd="0" destOrd="0" presId="urn:microsoft.com/office/officeart/2018/2/layout/IconVerticalSolidList"/>
    <dgm:cxn modelId="{E98EEA9B-285A-4B09-A3B0-E1E2CA32F914}" type="presParOf" srcId="{B198F8E4-34D7-4D59-84F6-7C9BDADCA01A}" destId="{11323B04-E65F-4981-886B-441025E03840}" srcOrd="1" destOrd="0" presId="urn:microsoft.com/office/officeart/2018/2/layout/IconVerticalSolidList"/>
    <dgm:cxn modelId="{CFDCF6A8-5E84-4EC3-B2F1-211F2C02A914}" type="presParOf" srcId="{B198F8E4-34D7-4D59-84F6-7C9BDADCA01A}" destId="{440EE43E-A9E5-4152-A305-D5BE10DD276F}" srcOrd="2" destOrd="0" presId="urn:microsoft.com/office/officeart/2018/2/layout/IconVerticalSolidList"/>
    <dgm:cxn modelId="{FC121A9A-436C-481F-8FAD-0B3B5F965F26}" type="presParOf" srcId="{B198F8E4-34D7-4D59-84F6-7C9BDADCA01A}" destId="{3293CBCA-1D7A-4924-AFE0-23EBA04E2266}" srcOrd="3" destOrd="0" presId="urn:microsoft.com/office/officeart/2018/2/layout/IconVerticalSolidList"/>
    <dgm:cxn modelId="{BFC0225A-9AFC-48BE-8D84-627059CCAF8C}" type="presParOf" srcId="{E78955C2-2622-4CFC-AEC5-01D335F8A045}" destId="{B0ACF822-DB0E-47AA-99AB-17A34AF59881}" srcOrd="7" destOrd="0" presId="urn:microsoft.com/office/officeart/2018/2/layout/IconVerticalSolidList"/>
    <dgm:cxn modelId="{73AB5AC4-9109-46C4-AD03-FF47EF4E082F}" type="presParOf" srcId="{E78955C2-2622-4CFC-AEC5-01D335F8A045}" destId="{E158B46F-6380-40ED-B68E-030DE0239ECA}" srcOrd="8" destOrd="0" presId="urn:microsoft.com/office/officeart/2018/2/layout/IconVerticalSolidList"/>
    <dgm:cxn modelId="{CDEA4794-9A1C-4E09-8560-3AA742EAA248}" type="presParOf" srcId="{E158B46F-6380-40ED-B68E-030DE0239ECA}" destId="{99D85C6F-CC0C-4EAB-A8FE-349AD26D9BED}" srcOrd="0" destOrd="0" presId="urn:microsoft.com/office/officeart/2018/2/layout/IconVerticalSolidList"/>
    <dgm:cxn modelId="{7CC8F360-5E46-464D-A0B8-A736978E6FAB}" type="presParOf" srcId="{E158B46F-6380-40ED-B68E-030DE0239ECA}" destId="{21688A87-B580-4DD3-BCEF-78E90E798B13}" srcOrd="1" destOrd="0" presId="urn:microsoft.com/office/officeart/2018/2/layout/IconVerticalSolidList"/>
    <dgm:cxn modelId="{8F1B6C96-AC5B-4B00-B12A-F585862D0E00}" type="presParOf" srcId="{E158B46F-6380-40ED-B68E-030DE0239ECA}" destId="{2277F4C8-3E1D-4769-AFEA-1A14A9B8077B}" srcOrd="2" destOrd="0" presId="urn:microsoft.com/office/officeart/2018/2/layout/IconVerticalSolidList"/>
    <dgm:cxn modelId="{287E5EE4-E364-49B1-8D23-6BB81A473E22}" type="presParOf" srcId="{E158B46F-6380-40ED-B68E-030DE0239ECA}" destId="{C1F16CCE-EE48-4ECD-9594-96DD26FD25F0}" srcOrd="3" destOrd="0" presId="urn:microsoft.com/office/officeart/2018/2/layout/IconVerticalSolidList"/>
    <dgm:cxn modelId="{B0D27E2F-A02B-4EAD-895E-C524C5FCFDEF}" type="presParOf" srcId="{E78955C2-2622-4CFC-AEC5-01D335F8A045}" destId="{8994FA02-4267-476A-9A55-1DC41A7772F7}" srcOrd="9" destOrd="0" presId="urn:microsoft.com/office/officeart/2018/2/layout/IconVerticalSolidList"/>
    <dgm:cxn modelId="{5B4CFFFB-5D05-4E10-8434-153F4F411538}" type="presParOf" srcId="{E78955C2-2622-4CFC-AEC5-01D335F8A045}" destId="{7BCBF96B-4A6E-4A67-B87E-C5C750967E8F}" srcOrd="10" destOrd="0" presId="urn:microsoft.com/office/officeart/2018/2/layout/IconVerticalSolidList"/>
    <dgm:cxn modelId="{A2798F92-21E2-463F-8138-2DBF4C06D898}" type="presParOf" srcId="{7BCBF96B-4A6E-4A67-B87E-C5C750967E8F}" destId="{2DEB1E6E-C6C1-4FDB-ABA6-BC7CF59683D5}" srcOrd="0" destOrd="0" presId="urn:microsoft.com/office/officeart/2018/2/layout/IconVerticalSolidList"/>
    <dgm:cxn modelId="{78338635-9AF1-4C3C-B067-85339DA34E94}" type="presParOf" srcId="{7BCBF96B-4A6E-4A67-B87E-C5C750967E8F}" destId="{3B7D741B-9C4A-4C2B-8822-B46FEBDCC7CE}" srcOrd="1" destOrd="0" presId="urn:microsoft.com/office/officeart/2018/2/layout/IconVerticalSolidList"/>
    <dgm:cxn modelId="{0E15E2FA-735D-491A-ABF7-DE39D5A8E72E}" type="presParOf" srcId="{7BCBF96B-4A6E-4A67-B87E-C5C750967E8F}" destId="{8E23EFB2-3F79-4EC2-B197-6C2B37F3963D}" srcOrd="2" destOrd="0" presId="urn:microsoft.com/office/officeart/2018/2/layout/IconVerticalSolidList"/>
    <dgm:cxn modelId="{ACDC431C-DA2C-45D8-9C4D-F88E8AF0AEA6}" type="presParOf" srcId="{7BCBF96B-4A6E-4A67-B87E-C5C750967E8F}" destId="{ED73EBE9-F500-4138-8ED5-A216BA3453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8737C2-8FFC-4D79-BBE8-7573E5F220CD}"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4EAD430-2699-4649-B004-A57288E6044C}">
      <dgm:prSet/>
      <dgm:spPr/>
      <dgm:t>
        <a:bodyPr/>
        <a:lstStyle/>
        <a:p>
          <a:pPr>
            <a:lnSpc>
              <a:spcPct val="100000"/>
            </a:lnSpc>
          </a:pPr>
          <a:r>
            <a:rPr lang="en-US" dirty="0"/>
            <a:t>An Introduction to Statistical Learning with Applications in R (ISLR) by Gareth James, Daniela Witten, Trevor Hastie, Robert </a:t>
          </a:r>
          <a:r>
            <a:rPr lang="en-US" dirty="0" err="1"/>
            <a:t>Tibshirani</a:t>
          </a:r>
          <a:r>
            <a:rPr lang="en-US" dirty="0"/>
            <a:t>.</a:t>
          </a:r>
        </a:p>
      </dgm:t>
    </dgm:pt>
    <dgm:pt modelId="{7C18A487-0C26-405F-9C79-89D8D6E7C101}" type="parTrans" cxnId="{52ACCAB3-A2C2-470B-8E3A-05085CE6892F}">
      <dgm:prSet/>
      <dgm:spPr/>
      <dgm:t>
        <a:bodyPr/>
        <a:lstStyle/>
        <a:p>
          <a:endParaRPr lang="en-US"/>
        </a:p>
      </dgm:t>
    </dgm:pt>
    <dgm:pt modelId="{44493D89-D787-4A86-B86A-D9A9CF352AD4}" type="sibTrans" cxnId="{52ACCAB3-A2C2-470B-8E3A-05085CE6892F}">
      <dgm:prSet/>
      <dgm:spPr/>
      <dgm:t>
        <a:bodyPr/>
        <a:lstStyle/>
        <a:p>
          <a:pPr>
            <a:lnSpc>
              <a:spcPct val="100000"/>
            </a:lnSpc>
          </a:pPr>
          <a:endParaRPr lang="en-US"/>
        </a:p>
      </dgm:t>
    </dgm:pt>
    <dgm:pt modelId="{4AF50F2B-B604-4E20-AC10-700C1DF3C7E3}">
      <dgm:prSet/>
      <dgm:spPr/>
      <dgm:t>
        <a:bodyPr/>
        <a:lstStyle/>
        <a:p>
          <a:pPr>
            <a:lnSpc>
              <a:spcPct val="100000"/>
            </a:lnSpc>
          </a:pPr>
          <a:r>
            <a:rPr lang="en-US" dirty="0"/>
            <a:t>Apache Spark: The Definitive Guide by Chambers and </a:t>
          </a:r>
          <a:r>
            <a:rPr lang="en-US" dirty="0" err="1"/>
            <a:t>Zaharia</a:t>
          </a:r>
          <a:r>
            <a:rPr lang="en-US" dirty="0"/>
            <a:t>.</a:t>
          </a:r>
        </a:p>
      </dgm:t>
    </dgm:pt>
    <dgm:pt modelId="{58E2980D-AF6C-4735-98E0-2B6CE5FF21E8}" type="parTrans" cxnId="{D88C7915-7147-459B-89B5-E5234E9895F6}">
      <dgm:prSet/>
      <dgm:spPr/>
      <dgm:t>
        <a:bodyPr/>
        <a:lstStyle/>
        <a:p>
          <a:endParaRPr lang="en-US"/>
        </a:p>
      </dgm:t>
    </dgm:pt>
    <dgm:pt modelId="{5DAE5391-89DE-4350-96C5-125BF5A3FE26}" type="sibTrans" cxnId="{D88C7915-7147-459B-89B5-E5234E9895F6}">
      <dgm:prSet/>
      <dgm:spPr/>
      <dgm:t>
        <a:bodyPr/>
        <a:lstStyle/>
        <a:p>
          <a:pPr>
            <a:lnSpc>
              <a:spcPct val="100000"/>
            </a:lnSpc>
          </a:pPr>
          <a:endParaRPr lang="en-US"/>
        </a:p>
      </dgm:t>
    </dgm:pt>
    <dgm:pt modelId="{D65F4F38-A672-4E48-B8C9-9E0008488116}">
      <dgm:prSet/>
      <dgm:spPr/>
      <dgm:t>
        <a:bodyPr/>
        <a:lstStyle/>
        <a:p>
          <a:pPr>
            <a:lnSpc>
              <a:spcPct val="100000"/>
            </a:lnSpc>
          </a:pPr>
          <a:r>
            <a:rPr lang="en-US" dirty="0"/>
            <a:t>Dataset: The data set is taken from the Kaggle.</a:t>
          </a:r>
        </a:p>
      </dgm:t>
    </dgm:pt>
    <dgm:pt modelId="{7FCD972D-CFB6-4703-B785-E169B19A41A9}" type="parTrans" cxnId="{C1E9D4EC-D4EF-4841-BC08-EC9B7F436778}">
      <dgm:prSet/>
      <dgm:spPr/>
      <dgm:t>
        <a:bodyPr/>
        <a:lstStyle/>
        <a:p>
          <a:endParaRPr lang="en-IN"/>
        </a:p>
      </dgm:t>
    </dgm:pt>
    <dgm:pt modelId="{3E3B4F92-32B7-4116-8914-A3BBEDFEADCC}" type="sibTrans" cxnId="{C1E9D4EC-D4EF-4841-BC08-EC9B7F436778}">
      <dgm:prSet/>
      <dgm:spPr/>
      <dgm:t>
        <a:bodyPr/>
        <a:lstStyle/>
        <a:p>
          <a:endParaRPr lang="en-IN"/>
        </a:p>
      </dgm:t>
    </dgm:pt>
    <dgm:pt modelId="{B96DEDFF-E84B-43CF-897C-696B8399E429}">
      <dgm:prSet/>
      <dgm:spPr/>
      <dgm:t>
        <a:bodyPr/>
        <a:lstStyle/>
        <a:p>
          <a:pPr>
            <a:lnSpc>
              <a:spcPct val="100000"/>
            </a:lnSpc>
          </a:pPr>
          <a:r>
            <a:rPr lang="en-US" dirty="0"/>
            <a:t> A comprehensive Guide for Music Recommendation Systems by J.A. McFee, D.P. </a:t>
          </a:r>
          <a:r>
            <a:rPr lang="en-US" dirty="0" err="1"/>
            <a:t>W.Eills</a:t>
          </a:r>
          <a:r>
            <a:rPr lang="en-US" dirty="0"/>
            <a:t>, </a:t>
          </a:r>
          <a:r>
            <a:rPr lang="en-US" dirty="0" err="1"/>
            <a:t>S.H.L.D.Anwar</a:t>
          </a:r>
          <a:r>
            <a:rPr lang="en-US" dirty="0"/>
            <a:t>, IEEE.</a:t>
          </a:r>
        </a:p>
      </dgm:t>
    </dgm:pt>
    <dgm:pt modelId="{373F667A-895F-4611-8B48-32C29A1D6327}" type="sibTrans" cxnId="{53D0C60A-C627-46FC-93C1-333B442930D5}">
      <dgm:prSet/>
      <dgm:spPr/>
      <dgm:t>
        <a:bodyPr/>
        <a:lstStyle/>
        <a:p>
          <a:pPr>
            <a:lnSpc>
              <a:spcPct val="100000"/>
            </a:lnSpc>
          </a:pPr>
          <a:endParaRPr lang="en-IN"/>
        </a:p>
      </dgm:t>
    </dgm:pt>
    <dgm:pt modelId="{9B03B5F6-408C-4841-BB96-0213683DB506}" type="parTrans" cxnId="{53D0C60A-C627-46FC-93C1-333B442930D5}">
      <dgm:prSet/>
      <dgm:spPr/>
      <dgm:t>
        <a:bodyPr/>
        <a:lstStyle/>
        <a:p>
          <a:endParaRPr lang="en-IN"/>
        </a:p>
      </dgm:t>
    </dgm:pt>
    <dgm:pt modelId="{4F44F872-D35F-4CFB-B088-02D99819C03F}" type="pres">
      <dgm:prSet presAssocID="{DF8737C2-8FFC-4D79-BBE8-7573E5F220CD}" presName="root" presStyleCnt="0">
        <dgm:presLayoutVars>
          <dgm:dir/>
          <dgm:resizeHandles val="exact"/>
        </dgm:presLayoutVars>
      </dgm:prSet>
      <dgm:spPr/>
    </dgm:pt>
    <dgm:pt modelId="{5EB10BA6-C216-4806-9819-56337EE19C53}" type="pres">
      <dgm:prSet presAssocID="{DF8737C2-8FFC-4D79-BBE8-7573E5F220CD}" presName="container" presStyleCnt="0">
        <dgm:presLayoutVars>
          <dgm:dir/>
          <dgm:resizeHandles val="exact"/>
        </dgm:presLayoutVars>
      </dgm:prSet>
      <dgm:spPr/>
    </dgm:pt>
    <dgm:pt modelId="{E3A55B9B-F661-4A6D-BB50-1A22591D4C34}" type="pres">
      <dgm:prSet presAssocID="{B4EAD430-2699-4649-B004-A57288E6044C}" presName="compNode" presStyleCnt="0"/>
      <dgm:spPr/>
    </dgm:pt>
    <dgm:pt modelId="{3CC11092-60A2-44EA-AF9D-B343F71E95D0}" type="pres">
      <dgm:prSet presAssocID="{B4EAD430-2699-4649-B004-A57288E6044C}" presName="iconBgRect" presStyleLbl="bgShp" presStyleIdx="0" presStyleCnt="4" custLinFactX="-26211" custLinFactNeighborX="-100000" custLinFactNeighborY="-11321"/>
      <dgm:spPr/>
    </dgm:pt>
    <dgm:pt modelId="{0BFEF556-D075-437A-A9CB-D75C13C8F00B}" type="pres">
      <dgm:prSet presAssocID="{B4EAD430-2699-4649-B004-A57288E6044C}" presName="iconRect" presStyleLbl="node1" presStyleIdx="0" presStyleCnt="4" custLinFactX="-100000" custLinFactNeighborX="-121012" custLinFactNeighborY="-2518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eprechaun Hat"/>
        </a:ext>
      </dgm:extLst>
    </dgm:pt>
    <dgm:pt modelId="{FADF4529-4B62-4253-A96A-9127CFFA55A8}" type="pres">
      <dgm:prSet presAssocID="{B4EAD430-2699-4649-B004-A57288E6044C}" presName="spaceRect" presStyleCnt="0"/>
      <dgm:spPr/>
    </dgm:pt>
    <dgm:pt modelId="{207FAA9A-8993-4CCC-BBD2-AB47F7B693B0}" type="pres">
      <dgm:prSet presAssocID="{B4EAD430-2699-4649-B004-A57288E6044C}" presName="textRect" presStyleLbl="revTx" presStyleIdx="0" presStyleCnt="4" custScaleX="394561" custLinFactNeighborX="95380" custLinFactNeighborY="-19064">
        <dgm:presLayoutVars>
          <dgm:chMax val="1"/>
          <dgm:chPref val="1"/>
        </dgm:presLayoutVars>
      </dgm:prSet>
      <dgm:spPr/>
    </dgm:pt>
    <dgm:pt modelId="{085684C6-2272-4526-9833-5AA6274920D2}" type="pres">
      <dgm:prSet presAssocID="{44493D89-D787-4A86-B86A-D9A9CF352AD4}" presName="sibTrans" presStyleLbl="sibTrans2D1" presStyleIdx="0" presStyleCnt="0"/>
      <dgm:spPr/>
    </dgm:pt>
    <dgm:pt modelId="{2CED1DB2-117F-4DF0-84B1-8C95E58C6693}" type="pres">
      <dgm:prSet presAssocID="{B96DEDFF-E84B-43CF-897C-696B8399E429}" presName="compNode" presStyleCnt="0"/>
      <dgm:spPr/>
    </dgm:pt>
    <dgm:pt modelId="{FCC2C7A4-721B-4969-9D16-1900D9F2C32C}" type="pres">
      <dgm:prSet presAssocID="{B96DEDFF-E84B-43CF-897C-696B8399E429}" presName="iconBgRect" presStyleLbl="bgShp" presStyleIdx="1" presStyleCnt="4" custLinFactX="-17491" custLinFactNeighborX="-100000" custLinFactNeighborY="-61198"/>
      <dgm:spPr/>
    </dgm:pt>
    <dgm:pt modelId="{8A7962A9-2840-434C-B940-207A20E7C70B}" type="pres">
      <dgm:prSet presAssocID="{B96DEDFF-E84B-43CF-897C-696B8399E429}" presName="iconRect" presStyleLbl="node1" presStyleIdx="1" presStyleCnt="4" custLinFactX="-100000" custLinFactY="-11178" custLinFactNeighborX="-105979"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eprechaun Hat"/>
        </a:ext>
      </dgm:extLst>
    </dgm:pt>
    <dgm:pt modelId="{7093C44F-BB85-430F-9D68-548AD2EE4ADE}" type="pres">
      <dgm:prSet presAssocID="{B96DEDFF-E84B-43CF-897C-696B8399E429}" presName="spaceRect" presStyleCnt="0"/>
      <dgm:spPr/>
    </dgm:pt>
    <dgm:pt modelId="{1E3AB28C-7319-470B-A97D-F96C8D94CED3}" type="pres">
      <dgm:prSet presAssocID="{B96DEDFF-E84B-43CF-897C-696B8399E429}" presName="textRect" presStyleLbl="revTx" presStyleIdx="1" presStyleCnt="4" custScaleX="394561" custLinFactNeighborX="99080" custLinFactNeighborY="-68941">
        <dgm:presLayoutVars>
          <dgm:chMax val="1"/>
          <dgm:chPref val="1"/>
        </dgm:presLayoutVars>
      </dgm:prSet>
      <dgm:spPr/>
    </dgm:pt>
    <dgm:pt modelId="{AB135463-BDD3-408E-B142-CE22509B8929}" type="pres">
      <dgm:prSet presAssocID="{373F667A-895F-4611-8B48-32C29A1D6327}" presName="sibTrans" presStyleLbl="sibTrans2D1" presStyleIdx="0" presStyleCnt="0"/>
      <dgm:spPr/>
    </dgm:pt>
    <dgm:pt modelId="{924C14AA-295C-4EE0-8C51-0CA078A0641F}" type="pres">
      <dgm:prSet presAssocID="{4AF50F2B-B604-4E20-AC10-700C1DF3C7E3}" presName="compNode" presStyleCnt="0"/>
      <dgm:spPr/>
    </dgm:pt>
    <dgm:pt modelId="{A852E5E9-E152-4FFA-AEE2-E6298D2F56C8}" type="pres">
      <dgm:prSet presAssocID="{4AF50F2B-B604-4E20-AC10-700C1DF3C7E3}" presName="iconBgRect" presStyleLbl="bgShp" presStyleIdx="2" presStyleCnt="4" custLinFactNeighborX="13337" custLinFactNeighborY="75824"/>
      <dgm:spPr/>
    </dgm:pt>
    <dgm:pt modelId="{33F27AEE-7D99-496D-89CD-8F11EF351A5C}" type="pres">
      <dgm:prSet presAssocID="{4AF50F2B-B604-4E20-AC10-700C1DF3C7E3}" presName="iconRect" presStyleLbl="node1" presStyleIdx="2" presStyleCnt="4" custLinFactY="36427" custLinFactNeighborX="19860"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909FC8FB-3D38-4C5D-87AF-6A18DC5991F4}" type="pres">
      <dgm:prSet presAssocID="{4AF50F2B-B604-4E20-AC10-700C1DF3C7E3}" presName="spaceRect" presStyleCnt="0"/>
      <dgm:spPr/>
    </dgm:pt>
    <dgm:pt modelId="{FC8999C4-144D-4D9B-AAE3-8BB01A4E4818}" type="pres">
      <dgm:prSet presAssocID="{4AF50F2B-B604-4E20-AC10-700C1DF3C7E3}" presName="textRect" presStyleLbl="revTx" presStyleIdx="2" presStyleCnt="4" custScaleX="284688" custLinFactX="493" custLinFactNeighborX="100000" custLinFactNeighborY="70593">
        <dgm:presLayoutVars>
          <dgm:chMax val="1"/>
          <dgm:chPref val="1"/>
        </dgm:presLayoutVars>
      </dgm:prSet>
      <dgm:spPr/>
    </dgm:pt>
    <dgm:pt modelId="{FCF6F005-4994-4D56-AA19-AF2E30CCF658}" type="pres">
      <dgm:prSet presAssocID="{5DAE5391-89DE-4350-96C5-125BF5A3FE26}" presName="sibTrans" presStyleLbl="sibTrans2D1" presStyleIdx="0" presStyleCnt="0"/>
      <dgm:spPr/>
    </dgm:pt>
    <dgm:pt modelId="{CB56B65C-1976-4570-BD49-CA4758B12C75}" type="pres">
      <dgm:prSet presAssocID="{D65F4F38-A672-4E48-B8C9-9E0008488116}" presName="compNode" presStyleCnt="0"/>
      <dgm:spPr/>
    </dgm:pt>
    <dgm:pt modelId="{B955C788-0657-4DAE-9C69-DF2719FA7FB1}" type="pres">
      <dgm:prSet presAssocID="{D65F4F38-A672-4E48-B8C9-9E0008488116}" presName="iconBgRect" presStyleLbl="bgShp" presStyleIdx="3" presStyleCnt="4" custLinFactX="-300000" custLinFactY="-20770" custLinFactNeighborX="-396725" custLinFactNeighborY="-100000"/>
      <dgm:spPr/>
    </dgm:pt>
    <dgm:pt modelId="{22FDB8E8-120C-4792-A696-4860FFD39EFE}" type="pres">
      <dgm:prSet presAssocID="{D65F4F38-A672-4E48-B8C9-9E0008488116}" presName="iconRect" presStyleLbl="node1" presStyleIdx="3" presStyleCnt="4" custLinFactX="-600000" custLinFactY="-72017" custLinFactNeighborX="-600622"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1565DE9-DEBF-4B16-9C1C-049860E2E628}" type="pres">
      <dgm:prSet presAssocID="{D65F4F38-A672-4E48-B8C9-9E0008488116}" presName="spaceRect" presStyleCnt="0"/>
      <dgm:spPr/>
    </dgm:pt>
    <dgm:pt modelId="{3255BC64-6FF8-419B-BF9E-E6277A383E72}" type="pres">
      <dgm:prSet presAssocID="{D65F4F38-A672-4E48-B8C9-9E0008488116}" presName="textRect" presStyleLbl="revTx" presStyleIdx="3" presStyleCnt="4" custScaleX="284688" custLinFactX="-100000" custLinFactY="-20770" custLinFactNeighborX="-100369" custLinFactNeighborY="-100000">
        <dgm:presLayoutVars>
          <dgm:chMax val="1"/>
          <dgm:chPref val="1"/>
        </dgm:presLayoutVars>
      </dgm:prSet>
      <dgm:spPr/>
    </dgm:pt>
  </dgm:ptLst>
  <dgm:cxnLst>
    <dgm:cxn modelId="{53D0C60A-C627-46FC-93C1-333B442930D5}" srcId="{DF8737C2-8FFC-4D79-BBE8-7573E5F220CD}" destId="{B96DEDFF-E84B-43CF-897C-696B8399E429}" srcOrd="1" destOrd="0" parTransId="{9B03B5F6-408C-4841-BB96-0213683DB506}" sibTransId="{373F667A-895F-4611-8B48-32C29A1D6327}"/>
    <dgm:cxn modelId="{D88C7915-7147-459B-89B5-E5234E9895F6}" srcId="{DF8737C2-8FFC-4D79-BBE8-7573E5F220CD}" destId="{4AF50F2B-B604-4E20-AC10-700C1DF3C7E3}" srcOrd="2" destOrd="0" parTransId="{58E2980D-AF6C-4735-98E0-2B6CE5FF21E8}" sibTransId="{5DAE5391-89DE-4350-96C5-125BF5A3FE26}"/>
    <dgm:cxn modelId="{DD51DA2B-D323-46F7-BEEA-E2BDD14522BC}" type="presOf" srcId="{4AF50F2B-B604-4E20-AC10-700C1DF3C7E3}" destId="{FC8999C4-144D-4D9B-AAE3-8BB01A4E4818}" srcOrd="0" destOrd="0" presId="urn:microsoft.com/office/officeart/2018/2/layout/IconCircleList"/>
    <dgm:cxn modelId="{354CD031-95AE-4D78-B6B3-4356D45324E5}" type="presOf" srcId="{DF8737C2-8FFC-4D79-BBE8-7573E5F220CD}" destId="{4F44F872-D35F-4CFB-B088-02D99819C03F}" srcOrd="0" destOrd="0" presId="urn:microsoft.com/office/officeart/2018/2/layout/IconCircleList"/>
    <dgm:cxn modelId="{FF084C3A-6DA1-48DB-90E0-E972C9BEA056}" type="presOf" srcId="{B96DEDFF-E84B-43CF-897C-696B8399E429}" destId="{1E3AB28C-7319-470B-A97D-F96C8D94CED3}" srcOrd="0" destOrd="0" presId="urn:microsoft.com/office/officeart/2018/2/layout/IconCircleList"/>
    <dgm:cxn modelId="{6C49AE3C-4CB6-40FE-8315-AE772263531B}" type="presOf" srcId="{5DAE5391-89DE-4350-96C5-125BF5A3FE26}" destId="{FCF6F005-4994-4D56-AA19-AF2E30CCF658}" srcOrd="0" destOrd="0" presId="urn:microsoft.com/office/officeart/2018/2/layout/IconCircleList"/>
    <dgm:cxn modelId="{8A15E15B-84B4-41C0-9ABF-E95B1386508B}" type="presOf" srcId="{D65F4F38-A672-4E48-B8C9-9E0008488116}" destId="{3255BC64-6FF8-419B-BF9E-E6277A383E72}" srcOrd="0" destOrd="0" presId="urn:microsoft.com/office/officeart/2018/2/layout/IconCircleList"/>
    <dgm:cxn modelId="{E4EC4B73-B434-4BEA-9856-4EAECA1CB316}" type="presOf" srcId="{44493D89-D787-4A86-B86A-D9A9CF352AD4}" destId="{085684C6-2272-4526-9833-5AA6274920D2}" srcOrd="0" destOrd="0" presId="urn:microsoft.com/office/officeart/2018/2/layout/IconCircleList"/>
    <dgm:cxn modelId="{F942E779-F7E2-4F6E-BD93-CB7C047A1B52}" type="presOf" srcId="{373F667A-895F-4611-8B48-32C29A1D6327}" destId="{AB135463-BDD3-408E-B142-CE22509B8929}" srcOrd="0" destOrd="0" presId="urn:microsoft.com/office/officeart/2018/2/layout/IconCircleList"/>
    <dgm:cxn modelId="{52ACCAB3-A2C2-470B-8E3A-05085CE6892F}" srcId="{DF8737C2-8FFC-4D79-BBE8-7573E5F220CD}" destId="{B4EAD430-2699-4649-B004-A57288E6044C}" srcOrd="0" destOrd="0" parTransId="{7C18A487-0C26-405F-9C79-89D8D6E7C101}" sibTransId="{44493D89-D787-4A86-B86A-D9A9CF352AD4}"/>
    <dgm:cxn modelId="{9B52F1BE-4427-424B-9C4E-D70F4C84E636}" type="presOf" srcId="{B4EAD430-2699-4649-B004-A57288E6044C}" destId="{207FAA9A-8993-4CCC-BBD2-AB47F7B693B0}" srcOrd="0" destOrd="0" presId="urn:microsoft.com/office/officeart/2018/2/layout/IconCircleList"/>
    <dgm:cxn modelId="{C1E9D4EC-D4EF-4841-BC08-EC9B7F436778}" srcId="{DF8737C2-8FFC-4D79-BBE8-7573E5F220CD}" destId="{D65F4F38-A672-4E48-B8C9-9E0008488116}" srcOrd="3" destOrd="0" parTransId="{7FCD972D-CFB6-4703-B785-E169B19A41A9}" sibTransId="{3E3B4F92-32B7-4116-8914-A3BBEDFEADCC}"/>
    <dgm:cxn modelId="{82D2BB3F-9ACE-4B90-A2EE-846A4E991AA2}" type="presParOf" srcId="{4F44F872-D35F-4CFB-B088-02D99819C03F}" destId="{5EB10BA6-C216-4806-9819-56337EE19C53}" srcOrd="0" destOrd="0" presId="urn:microsoft.com/office/officeart/2018/2/layout/IconCircleList"/>
    <dgm:cxn modelId="{9C35E229-7CA6-4569-ACB0-7440BB060F34}" type="presParOf" srcId="{5EB10BA6-C216-4806-9819-56337EE19C53}" destId="{E3A55B9B-F661-4A6D-BB50-1A22591D4C34}" srcOrd="0" destOrd="0" presId="urn:microsoft.com/office/officeart/2018/2/layout/IconCircleList"/>
    <dgm:cxn modelId="{95CB2926-0E8B-481B-A2A6-2FBF5F3F3BAA}" type="presParOf" srcId="{E3A55B9B-F661-4A6D-BB50-1A22591D4C34}" destId="{3CC11092-60A2-44EA-AF9D-B343F71E95D0}" srcOrd="0" destOrd="0" presId="urn:microsoft.com/office/officeart/2018/2/layout/IconCircleList"/>
    <dgm:cxn modelId="{5773872C-5F73-4586-A938-53AB645CF2F6}" type="presParOf" srcId="{E3A55B9B-F661-4A6D-BB50-1A22591D4C34}" destId="{0BFEF556-D075-437A-A9CB-D75C13C8F00B}" srcOrd="1" destOrd="0" presId="urn:microsoft.com/office/officeart/2018/2/layout/IconCircleList"/>
    <dgm:cxn modelId="{46606A5D-D3F2-476F-AA9C-7A0C2A0309D5}" type="presParOf" srcId="{E3A55B9B-F661-4A6D-BB50-1A22591D4C34}" destId="{FADF4529-4B62-4253-A96A-9127CFFA55A8}" srcOrd="2" destOrd="0" presId="urn:microsoft.com/office/officeart/2018/2/layout/IconCircleList"/>
    <dgm:cxn modelId="{ECCADAED-0DA1-4C0D-88C2-AACA72A06A85}" type="presParOf" srcId="{E3A55B9B-F661-4A6D-BB50-1A22591D4C34}" destId="{207FAA9A-8993-4CCC-BBD2-AB47F7B693B0}" srcOrd="3" destOrd="0" presId="urn:microsoft.com/office/officeart/2018/2/layout/IconCircleList"/>
    <dgm:cxn modelId="{F944BE1D-03E1-4764-93F2-454CF7A53B36}" type="presParOf" srcId="{5EB10BA6-C216-4806-9819-56337EE19C53}" destId="{085684C6-2272-4526-9833-5AA6274920D2}" srcOrd="1" destOrd="0" presId="urn:microsoft.com/office/officeart/2018/2/layout/IconCircleList"/>
    <dgm:cxn modelId="{EBBF3A2B-63AA-4285-8A38-981889357DD5}" type="presParOf" srcId="{5EB10BA6-C216-4806-9819-56337EE19C53}" destId="{2CED1DB2-117F-4DF0-84B1-8C95E58C6693}" srcOrd="2" destOrd="0" presId="urn:microsoft.com/office/officeart/2018/2/layout/IconCircleList"/>
    <dgm:cxn modelId="{FB1F0B13-5D43-4A32-9FDB-324CF821206A}" type="presParOf" srcId="{2CED1DB2-117F-4DF0-84B1-8C95E58C6693}" destId="{FCC2C7A4-721B-4969-9D16-1900D9F2C32C}" srcOrd="0" destOrd="0" presId="urn:microsoft.com/office/officeart/2018/2/layout/IconCircleList"/>
    <dgm:cxn modelId="{25B2FFD3-30D8-4497-9114-956403745387}" type="presParOf" srcId="{2CED1DB2-117F-4DF0-84B1-8C95E58C6693}" destId="{8A7962A9-2840-434C-B940-207A20E7C70B}" srcOrd="1" destOrd="0" presId="urn:microsoft.com/office/officeart/2018/2/layout/IconCircleList"/>
    <dgm:cxn modelId="{4BEA157E-1B11-4964-AA0F-35E7DA43073E}" type="presParOf" srcId="{2CED1DB2-117F-4DF0-84B1-8C95E58C6693}" destId="{7093C44F-BB85-430F-9D68-548AD2EE4ADE}" srcOrd="2" destOrd="0" presId="urn:microsoft.com/office/officeart/2018/2/layout/IconCircleList"/>
    <dgm:cxn modelId="{92F0520D-2428-4756-8073-D4D47D5E8A8B}" type="presParOf" srcId="{2CED1DB2-117F-4DF0-84B1-8C95E58C6693}" destId="{1E3AB28C-7319-470B-A97D-F96C8D94CED3}" srcOrd="3" destOrd="0" presId="urn:microsoft.com/office/officeart/2018/2/layout/IconCircleList"/>
    <dgm:cxn modelId="{10A50496-9C69-4F7C-AF9D-8703CCD5C8F6}" type="presParOf" srcId="{5EB10BA6-C216-4806-9819-56337EE19C53}" destId="{AB135463-BDD3-408E-B142-CE22509B8929}" srcOrd="3" destOrd="0" presId="urn:microsoft.com/office/officeart/2018/2/layout/IconCircleList"/>
    <dgm:cxn modelId="{77EB3908-6724-4C51-9906-E66C5BB477ED}" type="presParOf" srcId="{5EB10BA6-C216-4806-9819-56337EE19C53}" destId="{924C14AA-295C-4EE0-8C51-0CA078A0641F}" srcOrd="4" destOrd="0" presId="urn:microsoft.com/office/officeart/2018/2/layout/IconCircleList"/>
    <dgm:cxn modelId="{757C7DDC-1CFA-406E-8734-A3D80EDEE7CE}" type="presParOf" srcId="{924C14AA-295C-4EE0-8C51-0CA078A0641F}" destId="{A852E5E9-E152-4FFA-AEE2-E6298D2F56C8}" srcOrd="0" destOrd="0" presId="urn:microsoft.com/office/officeart/2018/2/layout/IconCircleList"/>
    <dgm:cxn modelId="{0F19E035-10CA-4FA2-92F8-483FC829A6A2}" type="presParOf" srcId="{924C14AA-295C-4EE0-8C51-0CA078A0641F}" destId="{33F27AEE-7D99-496D-89CD-8F11EF351A5C}" srcOrd="1" destOrd="0" presId="urn:microsoft.com/office/officeart/2018/2/layout/IconCircleList"/>
    <dgm:cxn modelId="{13E61BF1-40FF-4CBD-B103-7F11C219B0DB}" type="presParOf" srcId="{924C14AA-295C-4EE0-8C51-0CA078A0641F}" destId="{909FC8FB-3D38-4C5D-87AF-6A18DC5991F4}" srcOrd="2" destOrd="0" presId="urn:microsoft.com/office/officeart/2018/2/layout/IconCircleList"/>
    <dgm:cxn modelId="{C5888ED2-C2FA-49A8-9B5E-BB87772E644F}" type="presParOf" srcId="{924C14AA-295C-4EE0-8C51-0CA078A0641F}" destId="{FC8999C4-144D-4D9B-AAE3-8BB01A4E4818}" srcOrd="3" destOrd="0" presId="urn:microsoft.com/office/officeart/2018/2/layout/IconCircleList"/>
    <dgm:cxn modelId="{F059D049-86BC-4CD8-B59E-D227BA4B92DF}" type="presParOf" srcId="{5EB10BA6-C216-4806-9819-56337EE19C53}" destId="{FCF6F005-4994-4D56-AA19-AF2E30CCF658}" srcOrd="5" destOrd="0" presId="urn:microsoft.com/office/officeart/2018/2/layout/IconCircleList"/>
    <dgm:cxn modelId="{D7707479-E009-48B6-BE82-C3C760EDF142}" type="presParOf" srcId="{5EB10BA6-C216-4806-9819-56337EE19C53}" destId="{CB56B65C-1976-4570-BD49-CA4758B12C75}" srcOrd="6" destOrd="0" presId="urn:microsoft.com/office/officeart/2018/2/layout/IconCircleList"/>
    <dgm:cxn modelId="{80E6DAE0-D466-4344-ACD8-642F33475552}" type="presParOf" srcId="{CB56B65C-1976-4570-BD49-CA4758B12C75}" destId="{B955C788-0657-4DAE-9C69-DF2719FA7FB1}" srcOrd="0" destOrd="0" presId="urn:microsoft.com/office/officeart/2018/2/layout/IconCircleList"/>
    <dgm:cxn modelId="{98C41E7D-36DA-41FA-884C-7D8ACF8F997F}" type="presParOf" srcId="{CB56B65C-1976-4570-BD49-CA4758B12C75}" destId="{22FDB8E8-120C-4792-A696-4860FFD39EFE}" srcOrd="1" destOrd="0" presId="urn:microsoft.com/office/officeart/2018/2/layout/IconCircleList"/>
    <dgm:cxn modelId="{EBDC614F-4A1F-4BF7-B8A5-637A1659C6A0}" type="presParOf" srcId="{CB56B65C-1976-4570-BD49-CA4758B12C75}" destId="{41565DE9-DEBF-4B16-9C1C-049860E2E628}" srcOrd="2" destOrd="0" presId="urn:microsoft.com/office/officeart/2018/2/layout/IconCircleList"/>
    <dgm:cxn modelId="{F084BC18-C343-45A8-A5B5-5BC7CDBD034A}" type="presParOf" srcId="{CB56B65C-1976-4570-BD49-CA4758B12C75}" destId="{3255BC64-6FF8-419B-BF9E-E6277A383E72}"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8C070-5931-48B4-862E-0766B24AAFBC}">
      <dsp:nvSpPr>
        <dsp:cNvPr id="0" name=""/>
        <dsp:cNvSpPr/>
      </dsp:nvSpPr>
      <dsp:spPr>
        <a:xfrm>
          <a:off x="0" y="1391"/>
          <a:ext cx="5035549" cy="5929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C2AC8-43D8-4B70-B52E-AA171A1E63FE}">
      <dsp:nvSpPr>
        <dsp:cNvPr id="0" name=""/>
        <dsp:cNvSpPr/>
      </dsp:nvSpPr>
      <dsp:spPr>
        <a:xfrm>
          <a:off x="179357" y="134797"/>
          <a:ext cx="326104" cy="3261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126430-9673-498F-B6E1-8EF351C126F2}">
      <dsp:nvSpPr>
        <dsp:cNvPr id="0" name=""/>
        <dsp:cNvSpPr/>
      </dsp:nvSpPr>
      <dsp:spPr>
        <a:xfrm>
          <a:off x="684820" y="1391"/>
          <a:ext cx="4350728" cy="59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50" tIns="62750" rIns="62750" bIns="62750" numCol="1" spcCol="1270" anchor="ctr" anchorCtr="0">
          <a:noAutofit/>
        </a:bodyPr>
        <a:lstStyle/>
        <a:p>
          <a:pPr marL="0" lvl="0" indent="0" algn="l" defTabSz="711200">
            <a:lnSpc>
              <a:spcPct val="90000"/>
            </a:lnSpc>
            <a:spcBef>
              <a:spcPct val="0"/>
            </a:spcBef>
            <a:spcAft>
              <a:spcPct val="35000"/>
            </a:spcAft>
            <a:buNone/>
          </a:pPr>
          <a:r>
            <a:rPr lang="en-US" sz="1600" b="1" kern="1200"/>
            <a:t>Efficient Data Processing</a:t>
          </a:r>
          <a:endParaRPr lang="en-US" sz="1600" kern="1200"/>
        </a:p>
      </dsp:txBody>
      <dsp:txXfrm>
        <a:off x="684820" y="1391"/>
        <a:ext cx="4350728" cy="592917"/>
      </dsp:txXfrm>
    </dsp:sp>
    <dsp:sp modelId="{E1875711-2B75-4C95-BD87-E5B474DA9337}">
      <dsp:nvSpPr>
        <dsp:cNvPr id="0" name=""/>
        <dsp:cNvSpPr/>
      </dsp:nvSpPr>
      <dsp:spPr>
        <a:xfrm>
          <a:off x="0" y="742538"/>
          <a:ext cx="5035549" cy="5929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0E5E1-E986-4A00-94B4-B54316A6BB36}">
      <dsp:nvSpPr>
        <dsp:cNvPr id="0" name=""/>
        <dsp:cNvSpPr/>
      </dsp:nvSpPr>
      <dsp:spPr>
        <a:xfrm>
          <a:off x="179357" y="875945"/>
          <a:ext cx="326104" cy="3261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208367-A097-43D1-B14B-BC57D9E427D6}">
      <dsp:nvSpPr>
        <dsp:cNvPr id="0" name=""/>
        <dsp:cNvSpPr/>
      </dsp:nvSpPr>
      <dsp:spPr>
        <a:xfrm>
          <a:off x="684820" y="742538"/>
          <a:ext cx="4350728" cy="59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50" tIns="62750" rIns="62750" bIns="62750" numCol="1" spcCol="1270" anchor="ctr" anchorCtr="0">
          <a:noAutofit/>
        </a:bodyPr>
        <a:lstStyle/>
        <a:p>
          <a:pPr marL="0" lvl="0" indent="0" algn="l" defTabSz="711200">
            <a:lnSpc>
              <a:spcPct val="90000"/>
            </a:lnSpc>
            <a:spcBef>
              <a:spcPct val="0"/>
            </a:spcBef>
            <a:spcAft>
              <a:spcPct val="35000"/>
            </a:spcAft>
            <a:buNone/>
          </a:pPr>
          <a:r>
            <a:rPr lang="en-US" sz="1600" kern="1200"/>
            <a:t>Used </a:t>
          </a:r>
          <a:r>
            <a:rPr lang="en-US" sz="1600" b="1" kern="1200"/>
            <a:t>PySpark DataFrames</a:t>
          </a:r>
          <a:r>
            <a:rPr lang="en-US" sz="1600" kern="1200"/>
            <a:t> for loading and cleaning Spotify data (11,656 songs).</a:t>
          </a:r>
        </a:p>
      </dsp:txBody>
      <dsp:txXfrm>
        <a:off x="684820" y="742538"/>
        <a:ext cx="4350728" cy="592917"/>
      </dsp:txXfrm>
    </dsp:sp>
    <dsp:sp modelId="{922DD524-0599-48D4-A225-21F0BC612E15}">
      <dsp:nvSpPr>
        <dsp:cNvPr id="0" name=""/>
        <dsp:cNvSpPr/>
      </dsp:nvSpPr>
      <dsp:spPr>
        <a:xfrm>
          <a:off x="0" y="1483685"/>
          <a:ext cx="5035549" cy="5929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04C00-B1D3-4F52-9CC6-AB140C4B3F62}">
      <dsp:nvSpPr>
        <dsp:cNvPr id="0" name=""/>
        <dsp:cNvSpPr/>
      </dsp:nvSpPr>
      <dsp:spPr>
        <a:xfrm>
          <a:off x="179357" y="1617092"/>
          <a:ext cx="326104" cy="3261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426A11-4912-4288-B617-B6BA71305623}">
      <dsp:nvSpPr>
        <dsp:cNvPr id="0" name=""/>
        <dsp:cNvSpPr/>
      </dsp:nvSpPr>
      <dsp:spPr>
        <a:xfrm>
          <a:off x="684820" y="1483685"/>
          <a:ext cx="4350728" cy="59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50" tIns="62750" rIns="62750" bIns="62750" numCol="1" spcCol="1270" anchor="ctr" anchorCtr="0">
          <a:noAutofit/>
        </a:bodyPr>
        <a:lstStyle/>
        <a:p>
          <a:pPr marL="0" lvl="0" indent="0" algn="l" defTabSz="711200">
            <a:lnSpc>
              <a:spcPct val="90000"/>
            </a:lnSpc>
            <a:spcBef>
              <a:spcPct val="0"/>
            </a:spcBef>
            <a:spcAft>
              <a:spcPct val="35000"/>
            </a:spcAft>
            <a:buNone/>
          </a:pPr>
          <a:r>
            <a:rPr lang="en-US" sz="1600" kern="1200"/>
            <a:t>Leveraged </a:t>
          </a:r>
          <a:r>
            <a:rPr lang="en-US" sz="1600" b="1" kern="1200"/>
            <a:t>distributed computing</a:t>
          </a:r>
          <a:r>
            <a:rPr lang="en-US" sz="1600" kern="1200"/>
            <a:t> to speed up data processing across cluster nodes.</a:t>
          </a:r>
        </a:p>
      </dsp:txBody>
      <dsp:txXfrm>
        <a:off x="684820" y="1483685"/>
        <a:ext cx="4350728" cy="592917"/>
      </dsp:txXfrm>
    </dsp:sp>
    <dsp:sp modelId="{1A517E05-641D-4FF7-A0E9-54CE3F99D5ED}">
      <dsp:nvSpPr>
        <dsp:cNvPr id="0" name=""/>
        <dsp:cNvSpPr/>
      </dsp:nvSpPr>
      <dsp:spPr>
        <a:xfrm>
          <a:off x="0" y="2224833"/>
          <a:ext cx="5035549" cy="5929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323B04-E65F-4981-886B-441025E03840}">
      <dsp:nvSpPr>
        <dsp:cNvPr id="0" name=""/>
        <dsp:cNvSpPr/>
      </dsp:nvSpPr>
      <dsp:spPr>
        <a:xfrm>
          <a:off x="179357" y="2358239"/>
          <a:ext cx="326104" cy="3261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93CBCA-1D7A-4924-AFE0-23EBA04E2266}">
      <dsp:nvSpPr>
        <dsp:cNvPr id="0" name=""/>
        <dsp:cNvSpPr/>
      </dsp:nvSpPr>
      <dsp:spPr>
        <a:xfrm>
          <a:off x="684820" y="2224833"/>
          <a:ext cx="4350728" cy="59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50" tIns="62750" rIns="62750" bIns="62750" numCol="1" spcCol="1270" anchor="ctr" anchorCtr="0">
          <a:noAutofit/>
        </a:bodyPr>
        <a:lstStyle/>
        <a:p>
          <a:pPr marL="0" lvl="0" indent="0" algn="l" defTabSz="711200">
            <a:lnSpc>
              <a:spcPct val="90000"/>
            </a:lnSpc>
            <a:spcBef>
              <a:spcPct val="0"/>
            </a:spcBef>
            <a:spcAft>
              <a:spcPct val="35000"/>
            </a:spcAft>
            <a:buNone/>
          </a:pPr>
          <a:r>
            <a:rPr lang="en-US" sz="1600" b="1" kern="1200"/>
            <a:t>Machine Learning with PySpark MLlib</a:t>
          </a:r>
          <a:endParaRPr lang="en-US" sz="1600" kern="1200"/>
        </a:p>
      </dsp:txBody>
      <dsp:txXfrm>
        <a:off x="684820" y="2224833"/>
        <a:ext cx="4350728" cy="592917"/>
      </dsp:txXfrm>
    </dsp:sp>
    <dsp:sp modelId="{99D85C6F-CC0C-4EAB-A8FE-349AD26D9BED}">
      <dsp:nvSpPr>
        <dsp:cNvPr id="0" name=""/>
        <dsp:cNvSpPr/>
      </dsp:nvSpPr>
      <dsp:spPr>
        <a:xfrm>
          <a:off x="0" y="2965980"/>
          <a:ext cx="5035549" cy="5929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688A87-B580-4DD3-BCEF-78E90E798B13}">
      <dsp:nvSpPr>
        <dsp:cNvPr id="0" name=""/>
        <dsp:cNvSpPr/>
      </dsp:nvSpPr>
      <dsp:spPr>
        <a:xfrm>
          <a:off x="179357" y="3099386"/>
          <a:ext cx="326104" cy="32610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F16CCE-EE48-4ECD-9594-96DD26FD25F0}">
      <dsp:nvSpPr>
        <dsp:cNvPr id="0" name=""/>
        <dsp:cNvSpPr/>
      </dsp:nvSpPr>
      <dsp:spPr>
        <a:xfrm>
          <a:off x="684820" y="2965980"/>
          <a:ext cx="4350728" cy="59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50" tIns="62750" rIns="62750" bIns="62750" numCol="1" spcCol="1270" anchor="ctr" anchorCtr="0">
          <a:noAutofit/>
        </a:bodyPr>
        <a:lstStyle/>
        <a:p>
          <a:pPr marL="0" lvl="0" indent="0" algn="l" defTabSz="711200">
            <a:lnSpc>
              <a:spcPct val="90000"/>
            </a:lnSpc>
            <a:spcBef>
              <a:spcPct val="0"/>
            </a:spcBef>
            <a:spcAft>
              <a:spcPct val="35000"/>
            </a:spcAft>
            <a:buNone/>
          </a:pPr>
          <a:r>
            <a:rPr lang="en-US" sz="1600" kern="1200"/>
            <a:t>Applied </a:t>
          </a:r>
          <a:r>
            <a:rPr lang="en-US" sz="1600" b="1" kern="1200"/>
            <a:t>Linear Regression</a:t>
          </a:r>
          <a:r>
            <a:rPr lang="en-US" sz="1600" kern="1200"/>
            <a:t> and </a:t>
          </a:r>
          <a:r>
            <a:rPr lang="en-US" sz="1600" b="1" kern="1200"/>
            <a:t>Random Forest</a:t>
          </a:r>
          <a:r>
            <a:rPr lang="en-US" sz="1600" kern="1200"/>
            <a:t> models to predict song popularity.</a:t>
          </a:r>
        </a:p>
      </dsp:txBody>
      <dsp:txXfrm>
        <a:off x="684820" y="2965980"/>
        <a:ext cx="4350728" cy="592917"/>
      </dsp:txXfrm>
    </dsp:sp>
    <dsp:sp modelId="{2DEB1E6E-C6C1-4FDB-ABA6-BC7CF59683D5}">
      <dsp:nvSpPr>
        <dsp:cNvPr id="0" name=""/>
        <dsp:cNvSpPr/>
      </dsp:nvSpPr>
      <dsp:spPr>
        <a:xfrm>
          <a:off x="0" y="3707127"/>
          <a:ext cx="5035549" cy="5929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7D741B-9C4A-4C2B-8822-B46FEBDCC7CE}">
      <dsp:nvSpPr>
        <dsp:cNvPr id="0" name=""/>
        <dsp:cNvSpPr/>
      </dsp:nvSpPr>
      <dsp:spPr>
        <a:xfrm>
          <a:off x="179357" y="3840534"/>
          <a:ext cx="326104" cy="32610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D73EBE9-F500-4138-8ED5-A216BA345332}">
      <dsp:nvSpPr>
        <dsp:cNvPr id="0" name=""/>
        <dsp:cNvSpPr/>
      </dsp:nvSpPr>
      <dsp:spPr>
        <a:xfrm>
          <a:off x="684820" y="3707127"/>
          <a:ext cx="4350728" cy="592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750" tIns="62750" rIns="62750" bIns="62750" numCol="1" spcCol="1270" anchor="ctr" anchorCtr="0">
          <a:noAutofit/>
        </a:bodyPr>
        <a:lstStyle/>
        <a:p>
          <a:pPr marL="0" lvl="0" indent="0" algn="l" defTabSz="711200">
            <a:lnSpc>
              <a:spcPct val="90000"/>
            </a:lnSpc>
            <a:spcBef>
              <a:spcPct val="0"/>
            </a:spcBef>
            <a:spcAft>
              <a:spcPct val="35000"/>
            </a:spcAft>
            <a:buNone/>
          </a:pPr>
          <a:r>
            <a:rPr lang="en-US" sz="1600" kern="1200"/>
            <a:t>Utilized </a:t>
          </a:r>
          <a:r>
            <a:rPr lang="en-US" sz="1600" b="1" kern="1200"/>
            <a:t>K-Means Clustering</a:t>
          </a:r>
          <a:r>
            <a:rPr lang="en-US" sz="1600" kern="1200"/>
            <a:t> and </a:t>
          </a:r>
          <a:r>
            <a:rPr lang="en-US" sz="1600" b="1" kern="1200"/>
            <a:t>PCA</a:t>
          </a:r>
          <a:r>
            <a:rPr lang="en-US" sz="1600" kern="1200"/>
            <a:t> for song grouping and dimensionality reduction</a:t>
          </a:r>
        </a:p>
      </dsp:txBody>
      <dsp:txXfrm>
        <a:off x="684820" y="3707127"/>
        <a:ext cx="4350728" cy="592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C11092-60A2-44EA-AF9D-B343F71E95D0}">
      <dsp:nvSpPr>
        <dsp:cNvPr id="0" name=""/>
        <dsp:cNvSpPr/>
      </dsp:nvSpPr>
      <dsp:spPr>
        <a:xfrm>
          <a:off x="568860" y="559108"/>
          <a:ext cx="569953" cy="56995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FEF556-D075-437A-A9CB-D75C13C8F00B}">
      <dsp:nvSpPr>
        <dsp:cNvPr id="0" name=""/>
        <dsp:cNvSpPr/>
      </dsp:nvSpPr>
      <dsp:spPr>
        <a:xfrm>
          <a:off x="677288" y="660074"/>
          <a:ext cx="330572" cy="3305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7FAA9A-8993-4CCC-BBD2-AB47F7B693B0}">
      <dsp:nvSpPr>
        <dsp:cNvPr id="0" name=""/>
        <dsp:cNvSpPr/>
      </dsp:nvSpPr>
      <dsp:spPr>
        <a:xfrm>
          <a:off x="1283027" y="514977"/>
          <a:ext cx="5300772" cy="56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An Introduction to Statistical Learning with Applications in R (ISLR) by Gareth James, Daniela Witten, Trevor Hastie, Robert </a:t>
          </a:r>
          <a:r>
            <a:rPr lang="en-US" sz="1200" kern="1200" dirty="0" err="1"/>
            <a:t>Tibshirani</a:t>
          </a:r>
          <a:r>
            <a:rPr lang="en-US" sz="1200" kern="1200" dirty="0"/>
            <a:t>.</a:t>
          </a:r>
        </a:p>
      </dsp:txBody>
      <dsp:txXfrm>
        <a:off x="1283027" y="514977"/>
        <a:ext cx="5300772" cy="569953"/>
      </dsp:txXfrm>
    </dsp:sp>
    <dsp:sp modelId="{FCC2C7A4-721B-4969-9D16-1900D9F2C32C}">
      <dsp:nvSpPr>
        <dsp:cNvPr id="0" name=""/>
        <dsp:cNvSpPr/>
      </dsp:nvSpPr>
      <dsp:spPr>
        <a:xfrm>
          <a:off x="618560" y="1541892"/>
          <a:ext cx="569953" cy="56995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7962A9-2840-434C-B940-207A20E7C70B}">
      <dsp:nvSpPr>
        <dsp:cNvPr id="0" name=""/>
        <dsp:cNvSpPr/>
      </dsp:nvSpPr>
      <dsp:spPr>
        <a:xfrm>
          <a:off x="726983" y="1642858"/>
          <a:ext cx="330572" cy="3305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3AB28C-7319-470B-A97D-F96C8D94CED3}">
      <dsp:nvSpPr>
        <dsp:cNvPr id="0" name=""/>
        <dsp:cNvSpPr/>
      </dsp:nvSpPr>
      <dsp:spPr>
        <a:xfrm>
          <a:off x="1332735" y="1497761"/>
          <a:ext cx="5300772" cy="56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 A comprehensive Guide for Music Recommendation Systems by J.A. McFee, D.P. </a:t>
          </a:r>
          <a:r>
            <a:rPr lang="en-US" sz="1200" kern="1200" dirty="0" err="1"/>
            <a:t>W.Eills</a:t>
          </a:r>
          <a:r>
            <a:rPr lang="en-US" sz="1200" kern="1200" dirty="0"/>
            <a:t>, </a:t>
          </a:r>
          <a:r>
            <a:rPr lang="en-US" sz="1200" kern="1200" dirty="0" err="1"/>
            <a:t>S.H.L.D.Anwar</a:t>
          </a:r>
          <a:r>
            <a:rPr lang="en-US" sz="1200" kern="1200" dirty="0"/>
            <a:t>, IEEE.</a:t>
          </a:r>
        </a:p>
      </dsp:txBody>
      <dsp:txXfrm>
        <a:off x="1332735" y="1497761"/>
        <a:ext cx="5300772" cy="569953"/>
      </dsp:txXfrm>
    </dsp:sp>
    <dsp:sp modelId="{A852E5E9-E152-4FFA-AEE2-E6298D2F56C8}">
      <dsp:nvSpPr>
        <dsp:cNvPr id="0" name=""/>
        <dsp:cNvSpPr/>
      </dsp:nvSpPr>
      <dsp:spPr>
        <a:xfrm>
          <a:off x="626168" y="3589913"/>
          <a:ext cx="569953" cy="56995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3F27AEE-7D99-496D-89CD-8F11EF351A5C}">
      <dsp:nvSpPr>
        <dsp:cNvPr id="0" name=""/>
        <dsp:cNvSpPr/>
      </dsp:nvSpPr>
      <dsp:spPr>
        <a:xfrm>
          <a:off x="735495" y="3728432"/>
          <a:ext cx="330572" cy="3305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8999C4-144D-4D9B-AAE3-8BB01A4E4818}">
      <dsp:nvSpPr>
        <dsp:cNvPr id="0" name=""/>
        <dsp:cNvSpPr/>
      </dsp:nvSpPr>
      <dsp:spPr>
        <a:xfrm>
          <a:off x="1351718" y="3560099"/>
          <a:ext cx="3824672" cy="56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Apache Spark: The Definitive Guide by Chambers and </a:t>
          </a:r>
          <a:r>
            <a:rPr lang="en-US" sz="1200" kern="1200" dirty="0" err="1"/>
            <a:t>Zaharia</a:t>
          </a:r>
          <a:r>
            <a:rPr lang="en-US" sz="1200" kern="1200" dirty="0"/>
            <a:t>.</a:t>
          </a:r>
        </a:p>
      </dsp:txBody>
      <dsp:txXfrm>
        <a:off x="1351718" y="3560099"/>
        <a:ext cx="3824672" cy="569953"/>
      </dsp:txXfrm>
    </dsp:sp>
    <dsp:sp modelId="{B955C788-0657-4DAE-9C69-DF2719FA7FB1}">
      <dsp:nvSpPr>
        <dsp:cNvPr id="0" name=""/>
        <dsp:cNvSpPr/>
      </dsp:nvSpPr>
      <dsp:spPr>
        <a:xfrm>
          <a:off x="637907" y="2469419"/>
          <a:ext cx="569953" cy="56995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FDB8E8-120C-4792-A696-4860FFD39EFE}">
      <dsp:nvSpPr>
        <dsp:cNvPr id="0" name=""/>
        <dsp:cNvSpPr/>
      </dsp:nvSpPr>
      <dsp:spPr>
        <a:xfrm>
          <a:off x="759673" y="2708800"/>
          <a:ext cx="330572" cy="33057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55BC64-6FF8-419B-BF9E-E6277A383E72}">
      <dsp:nvSpPr>
        <dsp:cNvPr id="0" name=""/>
        <dsp:cNvSpPr/>
      </dsp:nvSpPr>
      <dsp:spPr>
        <a:xfrm>
          <a:off x="1368514" y="2469419"/>
          <a:ext cx="3824672" cy="5699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dirty="0"/>
            <a:t>Dataset: The data set is taken from the Kaggle.</a:t>
          </a:r>
        </a:p>
      </dsp:txBody>
      <dsp:txXfrm>
        <a:off x="1368514" y="2469419"/>
        <a:ext cx="3824672" cy="56995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Animated Musical Instruments">
            <a:extLst>
              <a:ext uri="{FF2B5EF4-FFF2-40B4-BE49-F238E27FC236}">
                <a16:creationId xmlns:a16="http://schemas.microsoft.com/office/drawing/2014/main" id="{3EB6A934-43AE-06CC-B270-1B2B4D302B0D}"/>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l="10268" r="19419" b="6250"/>
          <a:stretch/>
        </p:blipFill>
        <p:spPr>
          <a:xfrm>
            <a:off x="-2285" y="10"/>
            <a:ext cx="9143999" cy="6857990"/>
          </a:xfrm>
          <a:prstGeom prst="rect">
            <a:avLst/>
          </a:prstGeom>
        </p:spPr>
      </p:pic>
      <p:sp>
        <p:nvSpPr>
          <p:cNvPr id="11" name="Rectangle 10">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241299" y="554845"/>
            <a:ext cx="7992669" cy="3902673"/>
          </a:xfrm>
        </p:spPr>
        <p:txBody>
          <a:bodyPr anchor="t">
            <a:normAutofit/>
          </a:bodyPr>
          <a:lstStyle/>
          <a:p>
            <a:pPr algn="l"/>
            <a:r>
              <a:rPr lang="en-US" sz="4500" dirty="0">
                <a:solidFill>
                  <a:srgbClr val="FFFFFF"/>
                </a:solidFill>
                <a:ea typeface="+mj-lt"/>
                <a:cs typeface="+mj-lt"/>
              </a:rPr>
              <a:t>Music Data Analysis and Song Recommendation</a:t>
            </a:r>
          </a:p>
          <a:p>
            <a:pPr algn="l"/>
            <a:r>
              <a:rPr lang="en-US" sz="4500" dirty="0">
                <a:solidFill>
                  <a:srgbClr val="FFFFFF"/>
                </a:solidFill>
                <a:ea typeface="+mj-lt"/>
                <a:cs typeface="+mj-lt"/>
              </a:rPr>
              <a:t>With </a:t>
            </a:r>
            <a:r>
              <a:rPr lang="en-US" sz="4500" dirty="0" err="1">
                <a:solidFill>
                  <a:srgbClr val="FFFFFF"/>
                </a:solidFill>
                <a:ea typeface="+mj-lt"/>
                <a:cs typeface="+mj-lt"/>
              </a:rPr>
              <a:t>Pyspark</a:t>
            </a:r>
            <a:endParaRPr lang="en-US" sz="4500" dirty="0">
              <a:solidFill>
                <a:srgbClr val="FFFFFF"/>
              </a:solidFill>
            </a:endParaRPr>
          </a:p>
          <a:p>
            <a:pPr algn="l"/>
            <a:endParaRPr lang="en-US" sz="4500" dirty="0">
              <a:solidFill>
                <a:srgbClr val="FFFFFF"/>
              </a:solidFill>
              <a:cs typeface="Calibri"/>
            </a:endParaRPr>
          </a:p>
        </p:txBody>
      </p:sp>
      <p:sp>
        <p:nvSpPr>
          <p:cNvPr id="13" name="Rectangle 12">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285" y="4704862"/>
            <a:ext cx="9143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236641" y="4457519"/>
            <a:ext cx="8809035" cy="1435554"/>
          </a:xfrm>
        </p:spPr>
        <p:txBody>
          <a:bodyPr anchor="b">
            <a:normAutofit/>
          </a:bodyPr>
          <a:lstStyle/>
          <a:p>
            <a:pPr algn="l"/>
            <a:r>
              <a:rPr lang="en-US" sz="2200" b="1" dirty="0">
                <a:solidFill>
                  <a:srgbClr val="000000"/>
                </a:solidFill>
                <a:ea typeface="+mn-lt"/>
                <a:cs typeface="+mn-lt"/>
              </a:rPr>
              <a:t>Naga Sampath Maddineni , Sai Krishna Kaniganti, Sivanarayana Reddy Kesireddy, Praneeth Maleedu, Abhiram Reddy Pudi</a:t>
            </a:r>
            <a:endParaRPr lang="en-US" b="1" dirty="0"/>
          </a:p>
          <a:p>
            <a:pPr algn="l">
              <a:lnSpc>
                <a:spcPct val="90000"/>
              </a:lnSpc>
            </a:pP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5246" y="386930"/>
            <a:ext cx="7549592" cy="1298448"/>
          </a:xfrm>
        </p:spPr>
        <p:txBody>
          <a:bodyPr anchor="b">
            <a:normAutofit/>
          </a:bodyPr>
          <a:lstStyle/>
          <a:p>
            <a:r>
              <a:rPr lang="en-US" sz="4200"/>
              <a:t>Random Forest Regression Model</a:t>
            </a:r>
          </a:p>
        </p:txBody>
      </p:sp>
      <p:sp>
        <p:nvSpPr>
          <p:cNvPr id="19" name="Rectangle 1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5245" y="2599509"/>
            <a:ext cx="3398174" cy="3639450"/>
          </a:xfrm>
        </p:spPr>
        <p:txBody>
          <a:bodyPr anchor="ctr">
            <a:normAutofit/>
          </a:bodyPr>
          <a:lstStyle/>
          <a:p>
            <a:r>
              <a:rPr lang="en-US" sz="1700"/>
              <a:t>Random forest regression with 20 decision trees, depth 5. RMSE: 10.4574. Comparison shows Random Forest performed better.</a:t>
            </a:r>
          </a:p>
        </p:txBody>
      </p:sp>
      <p:pic>
        <p:nvPicPr>
          <p:cNvPr id="4" name="Picture 3" descr="A white paper with black text and numbers&#10;&#10;Description automatically generated">
            <a:extLst>
              <a:ext uri="{FF2B5EF4-FFF2-40B4-BE49-F238E27FC236}">
                <a16:creationId xmlns:a16="http://schemas.microsoft.com/office/drawing/2014/main" id="{5AEFF85D-0A16-C827-7E5E-0F92480AB8CD}"/>
              </a:ext>
            </a:extLst>
          </p:cNvPr>
          <p:cNvPicPr>
            <a:picLocks noChangeAspect="1"/>
          </p:cNvPicPr>
          <p:nvPr/>
        </p:nvPicPr>
        <p:blipFill>
          <a:blip r:embed="rId2"/>
          <a:stretch>
            <a:fillRect/>
          </a:stretch>
        </p:blipFill>
        <p:spPr>
          <a:xfrm>
            <a:off x="4433649" y="3650918"/>
            <a:ext cx="3862707" cy="1380918"/>
          </a:xfrm>
          <a:prstGeom prst="rect">
            <a:avLst/>
          </a:prstGeom>
        </p:spPr>
      </p:pic>
      <p:sp>
        <p:nvSpPr>
          <p:cNvPr id="23" name="Rectangle 2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20" name="Rectangle 19">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768" y="922644"/>
            <a:ext cx="3780214" cy="1169585"/>
          </a:xfrm>
        </p:spPr>
        <p:txBody>
          <a:bodyPr anchor="b">
            <a:normAutofit/>
          </a:bodyPr>
          <a:lstStyle/>
          <a:p>
            <a:r>
              <a:rPr lang="en-US" sz="3200"/>
              <a:t>Principal Component Analysis (PCA)</a:t>
            </a:r>
          </a:p>
        </p:txBody>
      </p:sp>
      <p:sp>
        <p:nvSpPr>
          <p:cNvPr id="25" name="Rectangle 24">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1786" y="2508105"/>
            <a:ext cx="3780214" cy="3632493"/>
          </a:xfrm>
        </p:spPr>
        <p:txBody>
          <a:bodyPr anchor="ctr">
            <a:normAutofit/>
          </a:bodyPr>
          <a:lstStyle/>
          <a:p>
            <a:r>
              <a:rPr lang="en-US" sz="1700"/>
              <a:t>PCA reduced data dimensions while retaining 93.18% of variance. Similar songs recommended using L2 distance from PCA scores.</a:t>
            </a:r>
          </a:p>
        </p:txBody>
      </p:sp>
      <p:pic>
        <p:nvPicPr>
          <p:cNvPr id="5" name="Picture 4" descr="A graph with a blue line&#10;&#10;Description automatically generated">
            <a:extLst>
              <a:ext uri="{FF2B5EF4-FFF2-40B4-BE49-F238E27FC236}">
                <a16:creationId xmlns:a16="http://schemas.microsoft.com/office/drawing/2014/main" id="{7329D820-9E8B-AD5D-6238-2BF255E7283E}"/>
              </a:ext>
            </a:extLst>
          </p:cNvPr>
          <p:cNvPicPr>
            <a:picLocks noChangeAspect="1"/>
          </p:cNvPicPr>
          <p:nvPr/>
        </p:nvPicPr>
        <p:blipFill>
          <a:blip r:embed="rId2"/>
          <a:stretch>
            <a:fillRect/>
          </a:stretch>
        </p:blipFill>
        <p:spPr>
          <a:xfrm>
            <a:off x="5210000" y="859235"/>
            <a:ext cx="3291840" cy="2411272"/>
          </a:xfrm>
          <a:prstGeom prst="rect">
            <a:avLst/>
          </a:prstGeom>
        </p:spPr>
      </p:pic>
      <p:pic>
        <p:nvPicPr>
          <p:cNvPr id="4" name="Picture 3" descr="A graph with a line&#10;&#10;Description automatically generated">
            <a:extLst>
              <a:ext uri="{FF2B5EF4-FFF2-40B4-BE49-F238E27FC236}">
                <a16:creationId xmlns:a16="http://schemas.microsoft.com/office/drawing/2014/main" id="{6A796682-58AB-F81A-2202-349B10C06149}"/>
              </a:ext>
            </a:extLst>
          </p:cNvPr>
          <p:cNvPicPr>
            <a:picLocks noChangeAspect="1"/>
          </p:cNvPicPr>
          <p:nvPr/>
        </p:nvPicPr>
        <p:blipFill>
          <a:blip r:embed="rId3"/>
          <a:stretch>
            <a:fillRect/>
          </a:stretch>
        </p:blipFill>
        <p:spPr>
          <a:xfrm>
            <a:off x="5210000" y="3717632"/>
            <a:ext cx="3291840" cy="229605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34" name="Rectangle 3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768" y="922644"/>
            <a:ext cx="3780214" cy="1169585"/>
          </a:xfrm>
        </p:spPr>
        <p:txBody>
          <a:bodyPr anchor="b">
            <a:normAutofit/>
          </a:bodyPr>
          <a:lstStyle/>
          <a:p>
            <a:r>
              <a:rPr lang="en-US" sz="3500"/>
              <a:t>K-Means Clustering</a:t>
            </a:r>
          </a:p>
        </p:txBody>
      </p:sp>
      <p:sp>
        <p:nvSpPr>
          <p:cNvPr id="39" name="Rectangle 3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1786" y="2508105"/>
            <a:ext cx="3780214" cy="3632493"/>
          </a:xfrm>
        </p:spPr>
        <p:txBody>
          <a:bodyPr anchor="ctr">
            <a:normAutofit/>
          </a:bodyPr>
          <a:lstStyle/>
          <a:p>
            <a:r>
              <a:rPr lang="en-US" sz="1700"/>
              <a:t>K-Means clustering divided songs into 6 clusters. Silhouette analysis showed 6 clusters as optimal for classification.</a:t>
            </a:r>
          </a:p>
        </p:txBody>
      </p:sp>
      <p:pic>
        <p:nvPicPr>
          <p:cNvPr id="4" name="Picture 3" descr="A close-up of a list of numbers&#10;&#10;Description automatically generated">
            <a:extLst>
              <a:ext uri="{FF2B5EF4-FFF2-40B4-BE49-F238E27FC236}">
                <a16:creationId xmlns:a16="http://schemas.microsoft.com/office/drawing/2014/main" id="{E359323A-4F98-29ED-F955-A21C24BB8F40}"/>
              </a:ext>
            </a:extLst>
          </p:cNvPr>
          <p:cNvPicPr>
            <a:picLocks noChangeAspect="1"/>
          </p:cNvPicPr>
          <p:nvPr/>
        </p:nvPicPr>
        <p:blipFill>
          <a:blip r:embed="rId2"/>
          <a:stretch>
            <a:fillRect/>
          </a:stretch>
        </p:blipFill>
        <p:spPr>
          <a:xfrm>
            <a:off x="5846740" y="774285"/>
            <a:ext cx="2018360" cy="2581173"/>
          </a:xfrm>
          <a:prstGeom prst="rect">
            <a:avLst/>
          </a:prstGeom>
        </p:spPr>
      </p:pic>
      <p:pic>
        <p:nvPicPr>
          <p:cNvPr id="5" name="Picture 4" descr="A graph with a line&#10;&#10;Description automatically generated">
            <a:extLst>
              <a:ext uri="{FF2B5EF4-FFF2-40B4-BE49-F238E27FC236}">
                <a16:creationId xmlns:a16="http://schemas.microsoft.com/office/drawing/2014/main" id="{AE71BC32-09A6-2C8F-DC1B-C86AD5937A77}"/>
              </a:ext>
            </a:extLst>
          </p:cNvPr>
          <p:cNvPicPr>
            <a:picLocks noChangeAspect="1"/>
          </p:cNvPicPr>
          <p:nvPr/>
        </p:nvPicPr>
        <p:blipFill>
          <a:blip r:embed="rId3"/>
          <a:stretch>
            <a:fillRect/>
          </a:stretch>
        </p:blipFill>
        <p:spPr>
          <a:xfrm>
            <a:off x="5210000" y="3767009"/>
            <a:ext cx="3291840" cy="219730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5246" y="386930"/>
            <a:ext cx="7549592" cy="1298448"/>
          </a:xfrm>
        </p:spPr>
        <p:txBody>
          <a:bodyPr anchor="b">
            <a:normAutofit/>
          </a:bodyPr>
          <a:lstStyle/>
          <a:p>
            <a:r>
              <a:rPr lang="en-US" sz="4200" dirty="0"/>
              <a:t>Results Table &amp; Comparison</a:t>
            </a:r>
          </a:p>
        </p:txBody>
      </p:sp>
      <p:sp>
        <p:nvSpPr>
          <p:cNvPr id="19" name="Rectangle 1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6">
            <a:extLst>
              <a:ext uri="{FF2B5EF4-FFF2-40B4-BE49-F238E27FC236}">
                <a16:creationId xmlns:a16="http://schemas.microsoft.com/office/drawing/2014/main" id="{3F7C6560-D898-3A70-2C02-3FEC3361A72B}"/>
              </a:ext>
            </a:extLst>
          </p:cNvPr>
          <p:cNvGraphicFramePr>
            <a:graphicFrameLocks noGrp="1"/>
          </p:cNvGraphicFramePr>
          <p:nvPr>
            <p:ph idx="1"/>
            <p:extLst>
              <p:ext uri="{D42A27DB-BD31-4B8C-83A1-F6EECF244321}">
                <p14:modId xmlns:p14="http://schemas.microsoft.com/office/powerpoint/2010/main" val="2106695766"/>
              </p:ext>
            </p:extLst>
          </p:nvPr>
        </p:nvGraphicFramePr>
        <p:xfrm>
          <a:off x="700179" y="2633783"/>
          <a:ext cx="7256666" cy="1328016"/>
        </p:xfrm>
        <a:graphic>
          <a:graphicData uri="http://schemas.openxmlformats.org/drawingml/2006/table">
            <a:tbl>
              <a:tblPr firstRow="1" bandRow="1">
                <a:tableStyleId>{00A15C55-8517-42AA-B614-E9B94910E393}</a:tableStyleId>
              </a:tblPr>
              <a:tblGrid>
                <a:gridCol w="2858048">
                  <a:extLst>
                    <a:ext uri="{9D8B030D-6E8A-4147-A177-3AD203B41FA5}">
                      <a16:colId xmlns:a16="http://schemas.microsoft.com/office/drawing/2014/main" val="3907865292"/>
                    </a:ext>
                  </a:extLst>
                </a:gridCol>
                <a:gridCol w="2199309">
                  <a:extLst>
                    <a:ext uri="{9D8B030D-6E8A-4147-A177-3AD203B41FA5}">
                      <a16:colId xmlns:a16="http://schemas.microsoft.com/office/drawing/2014/main" val="1128892472"/>
                    </a:ext>
                  </a:extLst>
                </a:gridCol>
                <a:gridCol w="2199309">
                  <a:extLst>
                    <a:ext uri="{9D8B030D-6E8A-4147-A177-3AD203B41FA5}">
                      <a16:colId xmlns:a16="http://schemas.microsoft.com/office/drawing/2014/main" val="942560744"/>
                    </a:ext>
                  </a:extLst>
                </a:gridCol>
              </a:tblGrid>
              <a:tr h="442672">
                <a:tc>
                  <a:txBody>
                    <a:bodyPr/>
                    <a:lstStyle/>
                    <a:p>
                      <a:r>
                        <a:rPr lang="en-US" dirty="0"/>
                        <a:t> Algorithm </a:t>
                      </a:r>
                      <a:endParaRPr lang="en-IN" dirty="0"/>
                    </a:p>
                  </a:txBody>
                  <a:tcPr/>
                </a:tc>
                <a:tc>
                  <a:txBody>
                    <a:bodyPr/>
                    <a:lstStyle/>
                    <a:p>
                      <a:r>
                        <a:rPr lang="en-US" dirty="0"/>
                        <a:t>RMSE</a:t>
                      </a:r>
                      <a:endParaRPr lang="en-IN" dirty="0"/>
                    </a:p>
                  </a:txBody>
                  <a:tcPr/>
                </a:tc>
                <a:tc>
                  <a:txBody>
                    <a:bodyPr/>
                    <a:lstStyle/>
                    <a:p>
                      <a:r>
                        <a:rPr lang="en-US" dirty="0"/>
                        <a:t>MSE</a:t>
                      </a:r>
                      <a:endParaRPr lang="en-IN" dirty="0"/>
                    </a:p>
                  </a:txBody>
                  <a:tcPr/>
                </a:tc>
                <a:extLst>
                  <a:ext uri="{0D108BD9-81ED-4DB2-BD59-A6C34878D82A}">
                    <a16:rowId xmlns:a16="http://schemas.microsoft.com/office/drawing/2014/main" val="867928503"/>
                  </a:ext>
                </a:extLst>
              </a:tr>
              <a:tr h="442672">
                <a:tc>
                  <a:txBody>
                    <a:bodyPr/>
                    <a:lstStyle/>
                    <a:p>
                      <a:r>
                        <a:rPr lang="en-US" dirty="0"/>
                        <a:t>Linear regression</a:t>
                      </a:r>
                      <a:endParaRPr lang="en-IN" dirty="0"/>
                    </a:p>
                  </a:txBody>
                  <a:tcPr/>
                </a:tc>
                <a:tc>
                  <a:txBody>
                    <a:bodyPr/>
                    <a:lstStyle/>
                    <a:p>
                      <a:r>
                        <a:rPr lang="en-IN" sz="1800" b="0" i="0" kern="1200" dirty="0">
                          <a:solidFill>
                            <a:schemeClr val="dk1"/>
                          </a:solidFill>
                          <a:effectLst/>
                          <a:latin typeface="+mn-lt"/>
                          <a:ea typeface="+mn-ea"/>
                          <a:cs typeface="+mn-cs"/>
                        </a:rPr>
                        <a:t>10.757353</a:t>
                      </a:r>
                      <a:endParaRPr lang="en-IN" dirty="0"/>
                    </a:p>
                  </a:txBody>
                  <a:tcPr/>
                </a:tc>
                <a:tc>
                  <a:txBody>
                    <a:bodyPr/>
                    <a:lstStyle/>
                    <a:p>
                      <a:r>
                        <a:rPr lang="en-IN" sz="1800" b="0" i="0" kern="1200" dirty="0">
                          <a:solidFill>
                            <a:schemeClr val="dk1"/>
                          </a:solidFill>
                          <a:effectLst/>
                          <a:latin typeface="+mn-lt"/>
                          <a:ea typeface="+mn-ea"/>
                          <a:cs typeface="+mn-cs"/>
                        </a:rPr>
                        <a:t>111.960440</a:t>
                      </a:r>
                      <a:endParaRPr lang="en-IN" dirty="0"/>
                    </a:p>
                  </a:txBody>
                  <a:tcPr/>
                </a:tc>
                <a:extLst>
                  <a:ext uri="{0D108BD9-81ED-4DB2-BD59-A6C34878D82A}">
                    <a16:rowId xmlns:a16="http://schemas.microsoft.com/office/drawing/2014/main" val="3410735215"/>
                  </a:ext>
                </a:extLst>
              </a:tr>
              <a:tr h="442672">
                <a:tc>
                  <a:txBody>
                    <a:bodyPr/>
                    <a:lstStyle/>
                    <a:p>
                      <a:r>
                        <a:rPr lang="en-US" dirty="0"/>
                        <a:t>Random Forest</a:t>
                      </a:r>
                      <a:endParaRPr lang="en-IN" dirty="0"/>
                    </a:p>
                  </a:txBody>
                  <a:tcPr/>
                </a:tc>
                <a:tc>
                  <a:txBody>
                    <a:bodyPr/>
                    <a:lstStyle/>
                    <a:p>
                      <a:pPr algn="l"/>
                      <a:r>
                        <a:rPr lang="en-IN" dirty="0">
                          <a:effectLst/>
                        </a:rPr>
                        <a:t>10.441410</a:t>
                      </a:r>
                    </a:p>
                  </a:txBody>
                  <a:tcPr anchor="ctr"/>
                </a:tc>
                <a:tc>
                  <a:txBody>
                    <a:bodyPr/>
                    <a:lstStyle/>
                    <a:p>
                      <a:r>
                        <a:rPr lang="en-IN" sz="1800" b="0" i="0" kern="1200" dirty="0">
                          <a:solidFill>
                            <a:schemeClr val="dk1"/>
                          </a:solidFill>
                          <a:effectLst/>
                          <a:latin typeface="+mn-lt"/>
                          <a:ea typeface="+mn-ea"/>
                          <a:cs typeface="+mn-cs"/>
                        </a:rPr>
                        <a:t>109.023051</a:t>
                      </a:r>
                      <a:endParaRPr lang="en-IN" dirty="0"/>
                    </a:p>
                  </a:txBody>
                  <a:tcPr/>
                </a:tc>
                <a:extLst>
                  <a:ext uri="{0D108BD9-81ED-4DB2-BD59-A6C34878D82A}">
                    <a16:rowId xmlns:a16="http://schemas.microsoft.com/office/drawing/2014/main" val="3551068894"/>
                  </a:ext>
                </a:extLst>
              </a:tr>
            </a:tbl>
          </a:graphicData>
        </a:graphic>
      </p:graphicFrame>
      <p:sp>
        <p:nvSpPr>
          <p:cNvPr id="8" name="TextBox 7">
            <a:extLst>
              <a:ext uri="{FF2B5EF4-FFF2-40B4-BE49-F238E27FC236}">
                <a16:creationId xmlns:a16="http://schemas.microsoft.com/office/drawing/2014/main" id="{466DAFB0-7A7E-C47D-0F35-9CCEF154773F}"/>
              </a:ext>
            </a:extLst>
          </p:cNvPr>
          <p:cNvSpPr txBox="1"/>
          <p:nvPr/>
        </p:nvSpPr>
        <p:spPr>
          <a:xfrm>
            <a:off x="700179" y="4337074"/>
            <a:ext cx="7256666" cy="1754326"/>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t>Random Forest outperformed Linear Regression in predicting the popularity. Thus, it generalizes well on new data, thus predicting the popularity of new song. </a:t>
            </a:r>
          </a:p>
          <a:p>
            <a:pPr marL="285750" indent="-285750" algn="just">
              <a:buFont typeface="Arial" panose="020B0604020202020204" pitchFamily="34" charset="0"/>
              <a:buChar char="•"/>
            </a:pPr>
            <a:endParaRPr lang="en-US" sz="1800" dirty="0"/>
          </a:p>
          <a:p>
            <a:pPr marL="285750" indent="-285750" algn="just">
              <a:buFont typeface="Arial" panose="020B0604020202020204" pitchFamily="34" charset="0"/>
              <a:buChar char="•"/>
            </a:pPr>
            <a:r>
              <a:rPr lang="en-US" sz="1800" dirty="0"/>
              <a:t>Key features affecting popularity came out to be danceability and loudness </a:t>
            </a:r>
            <a:r>
              <a:rPr lang="en-US" dirty="0"/>
              <a:t>by using the feature scores in </a:t>
            </a:r>
            <a:r>
              <a:rPr lang="en-US" sz="1800" dirty="0"/>
              <a:t>Decision tree nodes.</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DCF77A-0BE9-DED4-3E7A-E5C52BB1890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79B447D-D4AF-99A5-A46A-6FA7B9A13E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604E16-DEBF-9A36-848B-777C3A341038}"/>
              </a:ext>
            </a:extLst>
          </p:cNvPr>
          <p:cNvSpPr>
            <a:spLocks noGrp="1"/>
          </p:cNvSpPr>
          <p:nvPr>
            <p:ph type="title"/>
          </p:nvPr>
        </p:nvSpPr>
        <p:spPr>
          <a:xfrm>
            <a:off x="595246" y="386930"/>
            <a:ext cx="7549592" cy="1298448"/>
          </a:xfrm>
        </p:spPr>
        <p:txBody>
          <a:bodyPr anchor="b">
            <a:normAutofit fontScale="90000"/>
          </a:bodyPr>
          <a:lstStyle/>
          <a:p>
            <a:r>
              <a:rPr lang="en-US" sz="4200" dirty="0"/>
              <a:t>Recommendation System &amp; Conclusion</a:t>
            </a:r>
          </a:p>
        </p:txBody>
      </p:sp>
      <p:sp>
        <p:nvSpPr>
          <p:cNvPr id="19" name="Rectangle 18">
            <a:extLst>
              <a:ext uri="{FF2B5EF4-FFF2-40B4-BE49-F238E27FC236}">
                <a16:creationId xmlns:a16="http://schemas.microsoft.com/office/drawing/2014/main" id="{0F9B1D9B-483F-7361-D665-1341AD464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4B875C2-5D5F-6954-BF87-09E9BE135F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0DC4312-FD9E-D255-E3B7-140F82D7E7D2}"/>
              </a:ext>
            </a:extLst>
          </p:cNvPr>
          <p:cNvSpPr>
            <a:spLocks noGrp="1"/>
          </p:cNvSpPr>
          <p:nvPr>
            <p:ph idx="1"/>
          </p:nvPr>
        </p:nvSpPr>
        <p:spPr>
          <a:xfrm>
            <a:off x="208722" y="2305878"/>
            <a:ext cx="5036513" cy="3933081"/>
          </a:xfrm>
        </p:spPr>
        <p:txBody>
          <a:bodyPr anchor="ctr">
            <a:normAutofit fontScale="92500" lnSpcReduction="10000"/>
          </a:bodyPr>
          <a:lstStyle/>
          <a:p>
            <a:pPr algn="just">
              <a:buFont typeface="Arial" panose="020B0604020202020204" pitchFamily="34" charset="0"/>
              <a:buChar char="•"/>
            </a:pPr>
            <a:r>
              <a:rPr lang="en-US" sz="1700" dirty="0"/>
              <a:t>PCA used for recommending similar songs, if a  new song is given out that is recently released or a song with null popularity value, then its popularity can be calculated by Random Forest.</a:t>
            </a:r>
          </a:p>
          <a:p>
            <a:pPr algn="just">
              <a:buFont typeface="Arial" panose="020B0604020202020204" pitchFamily="34" charset="0"/>
              <a:buChar char="•"/>
            </a:pPr>
            <a:endParaRPr lang="en-US" sz="1700" dirty="0"/>
          </a:p>
          <a:p>
            <a:pPr algn="just">
              <a:buFont typeface="Arial" panose="020B0604020202020204" pitchFamily="34" charset="0"/>
              <a:buChar char="•"/>
            </a:pPr>
            <a:r>
              <a:rPr lang="en-US" sz="1700" dirty="0"/>
              <a:t>When the input is passed, PCA gives the top 5 recommended songs based on the calculated PCA scores and variances.</a:t>
            </a:r>
          </a:p>
          <a:p>
            <a:pPr algn="just">
              <a:buFont typeface="Arial" panose="020B0604020202020204" pitchFamily="34" charset="0"/>
              <a:buChar char="•"/>
            </a:pPr>
            <a:endParaRPr lang="en-US" sz="1700" dirty="0"/>
          </a:p>
          <a:p>
            <a:pPr algn="just">
              <a:buFont typeface="Arial" panose="020B0604020202020204" pitchFamily="34" charset="0"/>
              <a:buChar char="•"/>
            </a:pPr>
            <a:r>
              <a:rPr lang="en-US" sz="1700" dirty="0"/>
              <a:t>The K Means is used to clusters the songs into 6 types, thus can be used for recommending the songs from the same cluster</a:t>
            </a:r>
          </a:p>
          <a:p>
            <a:pPr algn="just">
              <a:buFont typeface="Arial" panose="020B0604020202020204" pitchFamily="34" charset="0"/>
              <a:buChar char="•"/>
            </a:pPr>
            <a:endParaRPr lang="en-US" sz="1700" dirty="0"/>
          </a:p>
          <a:p>
            <a:pPr algn="just">
              <a:buFont typeface="Arial" panose="020B0604020202020204" pitchFamily="34" charset="0"/>
              <a:buChar char="•"/>
            </a:pPr>
            <a:r>
              <a:rPr lang="en-US" sz="1700" dirty="0"/>
              <a:t>This concludes the successful implementation of recommendation system using PCA and we can implement it in real-life applications.</a:t>
            </a:r>
          </a:p>
        </p:txBody>
      </p:sp>
      <p:pic>
        <p:nvPicPr>
          <p:cNvPr id="4" name="Picture 3" descr="A screenshot of a computer&#10;&#10;Description automatically generated">
            <a:extLst>
              <a:ext uri="{FF2B5EF4-FFF2-40B4-BE49-F238E27FC236}">
                <a16:creationId xmlns:a16="http://schemas.microsoft.com/office/drawing/2014/main" id="{4BAF5421-191E-388B-5079-3D0E7C6F62EA}"/>
              </a:ext>
            </a:extLst>
          </p:cNvPr>
          <p:cNvPicPr>
            <a:picLocks noChangeAspect="1"/>
          </p:cNvPicPr>
          <p:nvPr/>
        </p:nvPicPr>
        <p:blipFill>
          <a:blip r:embed="rId2"/>
          <a:stretch>
            <a:fillRect/>
          </a:stretch>
        </p:blipFill>
        <p:spPr>
          <a:xfrm>
            <a:off x="5486400" y="3414327"/>
            <a:ext cx="2809956" cy="1854099"/>
          </a:xfrm>
          <a:prstGeom prst="rect">
            <a:avLst/>
          </a:prstGeom>
        </p:spPr>
      </p:pic>
      <p:sp>
        <p:nvSpPr>
          <p:cNvPr id="23" name="Rectangle 22">
            <a:extLst>
              <a:ext uri="{FF2B5EF4-FFF2-40B4-BE49-F238E27FC236}">
                <a16:creationId xmlns:a16="http://schemas.microsoft.com/office/drawing/2014/main" id="{94BFFB44-7A90-EA10-148E-1C0B58176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2370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459863"/>
            <a:ext cx="7886700" cy="1004594"/>
          </a:xfrm>
        </p:spPr>
        <p:txBody>
          <a:bodyPr>
            <a:normAutofit/>
          </a:bodyPr>
          <a:lstStyle/>
          <a:p>
            <a:r>
              <a:rPr lang="en-US">
                <a:solidFill>
                  <a:srgbClr val="FFFFFF"/>
                </a:solidFill>
              </a:rPr>
              <a:t>References</a:t>
            </a:r>
          </a:p>
        </p:txBody>
      </p:sp>
      <p:sp>
        <p:nvSpPr>
          <p:cNvPr id="11" name="Rectangle: Rounded Corners 1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22" y="1587970"/>
            <a:ext cx="8274756"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F6EA4E69-5D12-CA73-2CC6-9495E7419CA4}"/>
              </a:ext>
            </a:extLst>
          </p:cNvPr>
          <p:cNvGraphicFramePr>
            <a:graphicFrameLocks noGrp="1"/>
          </p:cNvGraphicFramePr>
          <p:nvPr>
            <p:ph idx="1"/>
            <p:extLst>
              <p:ext uri="{D42A27DB-BD31-4B8C-83A1-F6EECF244321}">
                <p14:modId xmlns:p14="http://schemas.microsoft.com/office/powerpoint/2010/main" val="654277078"/>
              </p:ext>
            </p:extLst>
          </p:nvPr>
        </p:nvGraphicFramePr>
        <p:xfrm>
          <a:off x="628650" y="1800911"/>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5125" y="1153572"/>
            <a:ext cx="2400300" cy="4461163"/>
          </a:xfrm>
        </p:spPr>
        <p:txBody>
          <a:bodyPr>
            <a:normAutofit/>
          </a:bodyPr>
          <a:lstStyle/>
          <a:p>
            <a:r>
              <a:rPr lang="en-US">
                <a:solidFill>
                  <a:srgbClr val="FFFFFF"/>
                </a:solidFill>
              </a:rPr>
              <a:t>Abstract</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2455479"/>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p:cNvSpPr>
            <a:spLocks noGrp="1"/>
          </p:cNvSpPr>
          <p:nvPr>
            <p:ph idx="1"/>
          </p:nvPr>
        </p:nvSpPr>
        <p:spPr>
          <a:xfrm>
            <a:off x="3335481" y="591344"/>
            <a:ext cx="5179868" cy="5585619"/>
          </a:xfrm>
        </p:spPr>
        <p:txBody>
          <a:bodyPr vert="horz" lIns="91440" tIns="45720" rIns="91440" bIns="45720" rtlCol="0" anchor="ctr">
            <a:normAutofit/>
          </a:bodyPr>
          <a:lstStyle/>
          <a:p>
            <a:r>
              <a:rPr lang="en-US">
                <a:latin typeface="Arial"/>
                <a:cs typeface="Arial"/>
              </a:rPr>
              <a:t>Project overview and primary objectives. Forecasting song popularity and suggesting analogous tracks based on attributes such as danceability, tempo, and energy.</a:t>
            </a:r>
            <a:br>
              <a:rPr lang="en-US">
                <a:latin typeface="Arial"/>
                <a:cs typeface="Arial"/>
              </a:rPr>
            </a:br>
            <a:endParaRPr lang="en-US">
              <a:latin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F23E05-E5C5-497C-A842-7BD21B207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B36006-058D-4FE9-7B71-1EBA8F61670D}"/>
              </a:ext>
            </a:extLst>
          </p:cNvPr>
          <p:cNvSpPr>
            <a:spLocks noGrp="1"/>
          </p:cNvSpPr>
          <p:nvPr>
            <p:ph type="title"/>
          </p:nvPr>
        </p:nvSpPr>
        <p:spPr>
          <a:xfrm>
            <a:off x="628650" y="365126"/>
            <a:ext cx="7886700" cy="1306440"/>
          </a:xfrm>
        </p:spPr>
        <p:txBody>
          <a:bodyPr>
            <a:normAutofit/>
          </a:bodyPr>
          <a:lstStyle/>
          <a:p>
            <a:r>
              <a:rPr lang="en-US" sz="3500">
                <a:cs typeface="Calibri"/>
              </a:rPr>
              <a:t>Pyspark</a:t>
            </a:r>
            <a:endParaRPr lang="en-US" sz="3500"/>
          </a:p>
        </p:txBody>
      </p:sp>
      <p:pic>
        <p:nvPicPr>
          <p:cNvPr id="6" name="Picture 5">
            <a:extLst>
              <a:ext uri="{FF2B5EF4-FFF2-40B4-BE49-F238E27FC236}">
                <a16:creationId xmlns:a16="http://schemas.microsoft.com/office/drawing/2014/main" id="{9CD76348-0DCA-83F1-EEB7-4565CAD325D2}"/>
              </a:ext>
            </a:extLst>
          </p:cNvPr>
          <p:cNvPicPr>
            <a:picLocks noChangeAspect="1"/>
          </p:cNvPicPr>
          <p:nvPr/>
        </p:nvPicPr>
        <p:blipFill>
          <a:blip r:embed="rId2"/>
          <a:srcRect l="39264" r="22673" b="11"/>
          <a:stretch/>
        </p:blipFill>
        <p:spPr>
          <a:xfrm>
            <a:off x="5991972" y="1843285"/>
            <a:ext cx="2523376" cy="3728611"/>
          </a:xfrm>
          <a:prstGeom prst="rect">
            <a:avLst/>
          </a:prstGeom>
        </p:spPr>
      </p:pic>
      <p:graphicFrame>
        <p:nvGraphicFramePr>
          <p:cNvPr id="5" name="Content Placeholder 2">
            <a:extLst>
              <a:ext uri="{FF2B5EF4-FFF2-40B4-BE49-F238E27FC236}">
                <a16:creationId xmlns:a16="http://schemas.microsoft.com/office/drawing/2014/main" id="{F07894FF-BCC2-033C-E1DA-ABC925955483}"/>
              </a:ext>
            </a:extLst>
          </p:cNvPr>
          <p:cNvGraphicFramePr>
            <a:graphicFrameLocks noGrp="1"/>
          </p:cNvGraphicFramePr>
          <p:nvPr>
            <p:ph idx="1"/>
            <p:extLst>
              <p:ext uri="{D42A27DB-BD31-4B8C-83A1-F6EECF244321}">
                <p14:modId xmlns:p14="http://schemas.microsoft.com/office/powerpoint/2010/main" val="2346004242"/>
              </p:ext>
            </p:extLst>
          </p:nvPr>
        </p:nvGraphicFramePr>
        <p:xfrm>
          <a:off x="538413" y="1554914"/>
          <a:ext cx="5035549" cy="4301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43410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4168866" cy="1325563"/>
          </a:xfrm>
        </p:spPr>
        <p:txBody>
          <a:bodyPr>
            <a:normAutofit/>
          </a:bodyPr>
          <a:lstStyle/>
          <a:p>
            <a:pPr>
              <a:lnSpc>
                <a:spcPct val="90000"/>
              </a:lnSpc>
            </a:pPr>
            <a:r>
              <a:rPr lang="en-US"/>
              <a:t>Data Collection and Description</a:t>
            </a:r>
          </a:p>
        </p:txBody>
      </p:sp>
      <p:sp>
        <p:nvSpPr>
          <p:cNvPr id="19" name="Freeform: Shape 1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28650" y="1825625"/>
            <a:ext cx="4168866" cy="4351338"/>
          </a:xfrm>
        </p:spPr>
        <p:txBody>
          <a:bodyPr vert="horz" lIns="91440" tIns="45720" rIns="91440" bIns="45720" rtlCol="0">
            <a:normAutofit/>
          </a:bodyPr>
          <a:lstStyle/>
          <a:p>
            <a:r>
              <a:rPr dirty="0"/>
              <a:t>Dataset from Spotify (</a:t>
            </a:r>
            <a:r>
              <a:rPr lang="en-US" dirty="0"/>
              <a:t>2015-2023</a:t>
            </a:r>
            <a:r>
              <a:rPr dirty="0"/>
              <a:t>) with 11656 rows and 19 columns. Key features include popularity, </a:t>
            </a:r>
            <a:r>
              <a:rPr dirty="0" err="1"/>
              <a:t>acousticness</a:t>
            </a:r>
            <a:r>
              <a:rPr dirty="0"/>
              <a:t>, danceability, energy, and others.</a:t>
            </a:r>
          </a:p>
        </p:txBody>
      </p:sp>
      <p:sp>
        <p:nvSpPr>
          <p:cNvPr id="21" name="Oval 2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2624479"/>
            <a:ext cx="609320"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Block Arc 2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85863" y="1516981"/>
            <a:ext cx="23876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7" name="Straight Connector 2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4112081"/>
            <a:ext cx="889838"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Arc 3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4145122"/>
            <a:ext cx="3062574"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4962670"/>
            <a:ext cx="1982514"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837543A-6020-4505-A233-C9DB4BF740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4168866" cy="1325563"/>
          </a:xfrm>
        </p:spPr>
        <p:txBody>
          <a:bodyPr>
            <a:normAutofit/>
          </a:bodyPr>
          <a:lstStyle/>
          <a:p>
            <a:pPr>
              <a:lnSpc>
                <a:spcPct val="90000"/>
              </a:lnSpc>
            </a:pPr>
            <a:r>
              <a:rPr lang="en-US"/>
              <a:t>Data Exploration and Cleaning</a:t>
            </a:r>
          </a:p>
        </p:txBody>
      </p:sp>
      <p:sp>
        <p:nvSpPr>
          <p:cNvPr id="19" name="Freeform: Shape 18">
            <a:extLst>
              <a:ext uri="{FF2B5EF4-FFF2-40B4-BE49-F238E27FC236}">
                <a16:creationId xmlns:a16="http://schemas.microsoft.com/office/drawing/2014/main" id="{35B16301-FB18-48BA-A6DD-C37CAF6F9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6521" y="1"/>
            <a:ext cx="851299"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28650" y="1825625"/>
            <a:ext cx="4168866" cy="4351338"/>
          </a:xfrm>
        </p:spPr>
        <p:txBody>
          <a:bodyPr>
            <a:normAutofit/>
          </a:bodyPr>
          <a:lstStyle/>
          <a:p>
            <a:pPr>
              <a:lnSpc>
                <a:spcPct val="90000"/>
              </a:lnSpc>
            </a:pPr>
            <a:r>
              <a:rPr dirty="0"/>
              <a:t>Analysis of popularity trends from </a:t>
            </a:r>
            <a:r>
              <a:rPr lang="en-US" dirty="0"/>
              <a:t>1921-2023</a:t>
            </a:r>
            <a:r>
              <a:rPr dirty="0"/>
              <a:t>, and exploration of key features. Cleaning process involved correcting data types and eliminating null values.</a:t>
            </a:r>
            <a:endParaRPr lang="en-US"/>
          </a:p>
        </p:txBody>
      </p:sp>
      <p:sp>
        <p:nvSpPr>
          <p:cNvPr id="21" name="Oval 20">
            <a:extLst>
              <a:ext uri="{FF2B5EF4-FFF2-40B4-BE49-F238E27FC236}">
                <a16:creationId xmlns:a16="http://schemas.microsoft.com/office/drawing/2014/main" id="{C3C0D90E-074A-4F52-9B11-B52BEF4BCB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2624479"/>
            <a:ext cx="609320" cy="81242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Block Arc 22">
            <a:extLst>
              <a:ext uri="{FF2B5EF4-FFF2-40B4-BE49-F238E27FC236}">
                <a16:creationId xmlns:a16="http://schemas.microsoft.com/office/drawing/2014/main" id="{CABBD4C1-E6F8-46F6-8152-A8A97490BF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85863" y="1516981"/>
            <a:ext cx="2387600" cy="1790700"/>
          </a:xfrm>
          <a:prstGeom prst="blockArc">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eeform: Shape 24">
            <a:extLst>
              <a:ext uri="{FF2B5EF4-FFF2-40B4-BE49-F238E27FC236}">
                <a16:creationId xmlns:a16="http://schemas.microsoft.com/office/drawing/2014/main" id="{83BA5EF5-1FE9-4BF9-83BB-269BCDDF61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0"/>
            <a:ext cx="1736438"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cxnSp>
        <p:nvCxnSpPr>
          <p:cNvPr id="27" name="Straight Connector 26">
            <a:extLst>
              <a:ext uri="{FF2B5EF4-FFF2-40B4-BE49-F238E27FC236}">
                <a16:creationId xmlns:a16="http://schemas.microsoft.com/office/drawing/2014/main" id="{4B3BCACB-5880-460B-9606-8C433A9AF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9347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88853921-7BC9-4BDE-ACAB-133C683C8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54162" y="4112081"/>
            <a:ext cx="889838"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31" name="Arc 30">
            <a:extLst>
              <a:ext uri="{FF2B5EF4-FFF2-40B4-BE49-F238E27FC236}">
                <a16:creationId xmlns:a16="http://schemas.microsoft.com/office/drawing/2014/main" id="{09192968-3AE7-4470-A61C-97294BB92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92895">
            <a:off x="4565205" y="4145122"/>
            <a:ext cx="3062574"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3AB72E55-43E4-4356-BFE8-E2102CB0B5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982" y="4962670"/>
            <a:ext cx="1982514"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4" name="Rectangle 13">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F37852-BA2D-DE21-CC89-5C7F92D4436B}"/>
              </a:ext>
            </a:extLst>
          </p:cNvPr>
          <p:cNvSpPr>
            <a:spLocks noGrp="1"/>
          </p:cNvSpPr>
          <p:nvPr>
            <p:ph type="title"/>
          </p:nvPr>
        </p:nvSpPr>
        <p:spPr>
          <a:xfrm>
            <a:off x="792768" y="922644"/>
            <a:ext cx="3780214" cy="1169585"/>
          </a:xfrm>
        </p:spPr>
        <p:txBody>
          <a:bodyPr vert="horz" lIns="91440" tIns="45720" rIns="91440" bIns="45720" rtlCol="0" anchor="b">
            <a:normAutofit/>
          </a:bodyPr>
          <a:lstStyle/>
          <a:p>
            <a:pPr algn="l" defTabSz="914400">
              <a:lnSpc>
                <a:spcPct val="90000"/>
              </a:lnSpc>
            </a:pPr>
            <a:r>
              <a:rPr lang="en-US" sz="3500"/>
              <a:t>EDA</a:t>
            </a:r>
          </a:p>
        </p:txBody>
      </p:sp>
      <p:sp>
        <p:nvSpPr>
          <p:cNvPr id="19" name="Rectangle 18">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DEAC4F61-6970-1126-FDCF-8145969B48DF}"/>
              </a:ext>
            </a:extLst>
          </p:cNvPr>
          <p:cNvSpPr txBox="1"/>
          <p:nvPr/>
        </p:nvSpPr>
        <p:spPr>
          <a:xfrm>
            <a:off x="791786" y="2508105"/>
            <a:ext cx="3780214" cy="363249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1700"/>
              <a:t>Popularity will be the dependent variable. Interesting, the popularity column from 1921 to 2015 has more zeros, averaging 31.55. Recently, from 2015 to 2020, the popularity column mean rose to 64.36. </a:t>
            </a:r>
          </a:p>
        </p:txBody>
      </p:sp>
      <p:pic>
        <p:nvPicPr>
          <p:cNvPr id="4" name="Content Placeholder 3" descr="A graph with blue squares&#10;&#10;Description automatically generated">
            <a:extLst>
              <a:ext uri="{FF2B5EF4-FFF2-40B4-BE49-F238E27FC236}">
                <a16:creationId xmlns:a16="http://schemas.microsoft.com/office/drawing/2014/main" id="{DED8B445-605F-0F16-BF23-ED785A8F72EC}"/>
              </a:ext>
            </a:extLst>
          </p:cNvPr>
          <p:cNvPicPr>
            <a:picLocks noGrp="1" noChangeAspect="1"/>
          </p:cNvPicPr>
          <p:nvPr>
            <p:ph idx="1"/>
          </p:nvPr>
        </p:nvPicPr>
        <p:blipFill>
          <a:blip r:embed="rId2"/>
          <a:stretch>
            <a:fillRect/>
          </a:stretch>
        </p:blipFill>
        <p:spPr>
          <a:xfrm>
            <a:off x="5210000" y="916843"/>
            <a:ext cx="3291840" cy="2296057"/>
          </a:xfrm>
          <a:prstGeom prst="rect">
            <a:avLst/>
          </a:prstGeom>
        </p:spPr>
      </p:pic>
      <p:pic>
        <p:nvPicPr>
          <p:cNvPr id="5" name="Picture 4" descr="A graph with blue squares&#10;&#10;Description automatically generated">
            <a:extLst>
              <a:ext uri="{FF2B5EF4-FFF2-40B4-BE49-F238E27FC236}">
                <a16:creationId xmlns:a16="http://schemas.microsoft.com/office/drawing/2014/main" id="{C6373836-C2DE-504D-06D7-A785471559D6}"/>
              </a:ext>
            </a:extLst>
          </p:cNvPr>
          <p:cNvPicPr>
            <a:picLocks noChangeAspect="1"/>
          </p:cNvPicPr>
          <p:nvPr/>
        </p:nvPicPr>
        <p:blipFill>
          <a:blip r:embed="rId3"/>
          <a:stretch>
            <a:fillRect/>
          </a:stretch>
        </p:blipFill>
        <p:spPr>
          <a:xfrm>
            <a:off x="5210000" y="3721746"/>
            <a:ext cx="3291840" cy="2287828"/>
          </a:xfrm>
          <a:prstGeom prst="rect">
            <a:avLst/>
          </a:prstGeom>
        </p:spPr>
      </p:pic>
    </p:spTree>
    <p:extLst>
      <p:ext uri="{BB962C8B-B14F-4D97-AF65-F5344CB8AC3E}">
        <p14:creationId xmlns:p14="http://schemas.microsoft.com/office/powerpoint/2010/main" val="3691120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EF427C-08CB-281F-3274-F7C19F552AE5}"/>
              </a:ext>
            </a:extLst>
          </p:cNvPr>
          <p:cNvSpPr>
            <a:spLocks noGrp="1"/>
          </p:cNvSpPr>
          <p:nvPr>
            <p:ph type="title"/>
          </p:nvPr>
        </p:nvSpPr>
        <p:spPr>
          <a:xfrm>
            <a:off x="483798" y="525982"/>
            <a:ext cx="3212237" cy="1200361"/>
          </a:xfrm>
        </p:spPr>
        <p:txBody>
          <a:bodyPr vert="horz" lIns="91440" tIns="45720" rIns="91440" bIns="45720" rtlCol="0" anchor="b">
            <a:normAutofit/>
          </a:bodyPr>
          <a:lstStyle/>
          <a:p>
            <a:pPr algn="l" defTabSz="914400">
              <a:lnSpc>
                <a:spcPct val="90000"/>
              </a:lnSpc>
            </a:pPr>
            <a:r>
              <a:rPr lang="en-US" sz="3100" kern="1200">
                <a:solidFill>
                  <a:schemeClr val="tx1"/>
                </a:solidFill>
                <a:latin typeface="+mj-lt"/>
                <a:ea typeface="+mj-ea"/>
                <a:cs typeface="+mj-cs"/>
              </a:rPr>
              <a:t>EDA</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EBD71C-8479-C606-F61E-7066FD8C2C84}"/>
              </a:ext>
            </a:extLst>
          </p:cNvPr>
          <p:cNvSpPr txBox="1"/>
          <p:nvPr/>
        </p:nvSpPr>
        <p:spPr>
          <a:xfrm>
            <a:off x="483799" y="2031101"/>
            <a:ext cx="3212238" cy="351194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1600"/>
              <a:t>After reduction, the dataset has 11,656 rows and 19 columns. Music qualities from 2015 to 2020 are compared to see how trends alter. Acousticity, danceability, vitality, instrumentalness, liveness, speechiness, and valence are in figure. These variables are on the same scale, making the illustration clear. Danceability and speechiness rise, whereas energy and instrumentality fall.</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graph of different colored lines&#10;&#10;Description automatically generated">
            <a:extLst>
              <a:ext uri="{FF2B5EF4-FFF2-40B4-BE49-F238E27FC236}">
                <a16:creationId xmlns:a16="http://schemas.microsoft.com/office/drawing/2014/main" id="{D7CE15CA-2A24-51AF-715F-D46E7D950DCF}"/>
              </a:ext>
            </a:extLst>
          </p:cNvPr>
          <p:cNvPicPr>
            <a:picLocks noGrp="1" noChangeAspect="1"/>
          </p:cNvPicPr>
          <p:nvPr>
            <p:ph idx="1"/>
          </p:nvPr>
        </p:nvPicPr>
        <p:blipFill>
          <a:blip r:embed="rId2"/>
          <a:stretch>
            <a:fillRect/>
          </a:stretch>
        </p:blipFill>
        <p:spPr>
          <a:xfrm>
            <a:off x="4490803" y="1645264"/>
            <a:ext cx="4221014" cy="3334601"/>
          </a:xfrm>
          <a:prstGeom prst="rect">
            <a:avLst/>
          </a:prstGeom>
        </p:spPr>
      </p:pic>
    </p:spTree>
    <p:extLst>
      <p:ext uri="{BB962C8B-B14F-4D97-AF65-F5344CB8AC3E}">
        <p14:creationId xmlns:p14="http://schemas.microsoft.com/office/powerpoint/2010/main" val="2146490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6478" y="386930"/>
            <a:ext cx="6927525" cy="1188950"/>
          </a:xfrm>
        </p:spPr>
        <p:txBody>
          <a:bodyPr anchor="b">
            <a:normAutofit/>
          </a:bodyPr>
          <a:lstStyle/>
          <a:p>
            <a:r>
              <a:rPr lang="en-US" sz="4700"/>
              <a:t>Methodologies Overview</a:t>
            </a:r>
          </a:p>
        </p:txBody>
      </p:sp>
      <p:grpSp>
        <p:nvGrpSpPr>
          <p:cNvPr id="19" name="Group 1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998368"/>
            <a:ext cx="8771274" cy="782176"/>
            <a:chOff x="-2" y="1998368"/>
            <a:chExt cx="11695083" cy="782176"/>
          </a:xfrm>
        </p:grpSpPr>
        <p:sp>
          <p:nvSpPr>
            <p:cNvPr id="20" name="Rectangle 1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5245" y="2599509"/>
            <a:ext cx="7607751" cy="3435531"/>
          </a:xfrm>
        </p:spPr>
        <p:txBody>
          <a:bodyPr anchor="ctr">
            <a:normAutofit/>
          </a:bodyPr>
          <a:lstStyle/>
          <a:p>
            <a:r>
              <a:rPr lang="en-US" sz="2100"/>
              <a:t>Used models: Linear Regression, Random Forest Regression, PCA, K-Means Clustering to analyze and predict song popularity and recommend songs.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5246" y="386930"/>
            <a:ext cx="7549592" cy="1298448"/>
          </a:xfrm>
        </p:spPr>
        <p:txBody>
          <a:bodyPr anchor="b">
            <a:normAutofit/>
          </a:bodyPr>
          <a:lstStyle/>
          <a:p>
            <a:r>
              <a:rPr lang="en-US" sz="4200"/>
              <a:t>Linear Regression Model</a:t>
            </a:r>
          </a:p>
        </p:txBody>
      </p:sp>
      <p:sp>
        <p:nvSpPr>
          <p:cNvPr id="19" name="Rectangle 18">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5245" y="2599509"/>
            <a:ext cx="3398174" cy="3639450"/>
          </a:xfrm>
        </p:spPr>
        <p:txBody>
          <a:bodyPr anchor="ctr">
            <a:normAutofit/>
          </a:bodyPr>
          <a:lstStyle/>
          <a:p>
            <a:r>
              <a:rPr lang="en-US" sz="1700"/>
              <a:t>Multiple linear regression using features: Danceability, Energy, Loudness, Explicit, and Key. RMSE: 10.5811.</a:t>
            </a:r>
          </a:p>
        </p:txBody>
      </p:sp>
      <p:pic>
        <p:nvPicPr>
          <p:cNvPr id="4" name="Picture 3" descr="A white paper with black text and numbers&#10;&#10;Description automatically generated">
            <a:extLst>
              <a:ext uri="{FF2B5EF4-FFF2-40B4-BE49-F238E27FC236}">
                <a16:creationId xmlns:a16="http://schemas.microsoft.com/office/drawing/2014/main" id="{CAA2B3BD-F5FA-DEBF-609B-93C84D2555A1}"/>
              </a:ext>
            </a:extLst>
          </p:cNvPr>
          <p:cNvPicPr>
            <a:picLocks noChangeAspect="1"/>
          </p:cNvPicPr>
          <p:nvPr/>
        </p:nvPicPr>
        <p:blipFill>
          <a:blip r:embed="rId2"/>
          <a:stretch>
            <a:fillRect/>
          </a:stretch>
        </p:blipFill>
        <p:spPr>
          <a:xfrm>
            <a:off x="4433649" y="3573664"/>
            <a:ext cx="3862707" cy="1535425"/>
          </a:xfrm>
          <a:prstGeom prst="rect">
            <a:avLst/>
          </a:prstGeom>
        </p:spPr>
      </p:pic>
      <p:sp>
        <p:nvSpPr>
          <p:cNvPr id="23" name="Rectangle 22">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Metadata/LabelInfo.xml><?xml version="1.0" encoding="utf-8"?>
<clbl:labelList xmlns:clbl="http://schemas.microsoft.com/office/2020/mipLabelMetadata">
  <clbl:label id="{37f4b8a2-ad4f-41b5-9a91-284d2cc38f56}" enabled="1" method="Standard" siteId="{70de1992-07c6-480f-a318-a1afcba03983}" removed="0"/>
</clbl:labelList>
</file>

<file path=docProps/app.xml><?xml version="1.0" encoding="utf-8"?>
<Properties xmlns="http://schemas.openxmlformats.org/officeDocument/2006/extended-properties" xmlns:vt="http://schemas.openxmlformats.org/officeDocument/2006/docPropsVTypes">
  <TotalTime>100</TotalTime>
  <Words>653</Words>
  <Application>Microsoft Office PowerPoint</Application>
  <PresentationFormat>On-screen Show (4:3)</PresentationFormat>
  <Paragraphs>56</Paragraphs>
  <Slides>15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Music Data Analysis and Song Recommendation With Pyspark </vt:lpstr>
      <vt:lpstr>Abstract</vt:lpstr>
      <vt:lpstr>Pyspark</vt:lpstr>
      <vt:lpstr>Data Collection and Description</vt:lpstr>
      <vt:lpstr>Data Exploration and Cleaning</vt:lpstr>
      <vt:lpstr>EDA</vt:lpstr>
      <vt:lpstr>EDA</vt:lpstr>
      <vt:lpstr>Methodologies Overview</vt:lpstr>
      <vt:lpstr>Linear Regression Model</vt:lpstr>
      <vt:lpstr>Random Forest Regression Model</vt:lpstr>
      <vt:lpstr>Principal Component Analysis (PCA)</vt:lpstr>
      <vt:lpstr>K-Means Clustering</vt:lpstr>
      <vt:lpstr>Results Table &amp; Comparison</vt:lpstr>
      <vt:lpstr>Recommendation System &amp; Conclusion</vt:lpstr>
      <vt:lpstr>References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Maddineni, Naga Sampath</cp:lastModifiedBy>
  <cp:revision>97</cp:revision>
  <dcterms:created xsi:type="dcterms:W3CDTF">2013-01-27T09:14:16Z</dcterms:created>
  <dcterms:modified xsi:type="dcterms:W3CDTF">2025-05-13T22:36:53Z</dcterms:modified>
  <cp:category/>
</cp:coreProperties>
</file>